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-68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2CFAE99-2D37-4335-A53E-95C64ED30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9224D976-B250-4808-B4AD-BA7D425C5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9A8308D-295B-46AB-B0C5-AC8829EF3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2B8C412B-C5AA-44E8-A2C7-623DCEB4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F3C4373-664C-4C82-B42B-137890994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1115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7B5BEF7-58DE-4C80-8EE9-DA6743FB8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D6E53870-385A-4449-90F2-BDEF463D0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EB5E5DE-E8A4-4152-9D25-36275C29E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E634467D-AB93-4A0A-A3AD-029A039B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983D5607-1BF1-4BF6-B1B8-DE036AA55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25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37EC6371-D8EF-4F27-994D-443E7A86D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66D1A63B-A792-4AE4-B327-A10A8730B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C3DABB10-48BA-4C5A-99C5-5AF54238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91AF988-FE60-476C-87E5-0A8AD842A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646BDC2-7B07-4D1C-BB78-D1D8C3FBA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424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D9865F5-FBC4-4CF9-A5A9-FF816545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345AF08-8093-4130-ABCF-C2579E2B8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7E656D1-3862-4BDD-A101-C7E6131D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BB66E8D-8EC1-4050-B797-00847B73B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67384DE8-31AE-454E-9F11-1C37834EC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828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42A5F04-A4C2-4C28-82B0-CDF25BDC8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037F83E7-AFAE-400E-971C-4C2EF29EB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D89C6AE-0DA3-4D86-A0B6-4ECE0FC9C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2A7237B6-0EAC-42EA-9D3D-FD0C4A3E0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4911509-903F-41E0-A926-4EE71910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033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4A9BA90-ABAF-49D3-98D9-4C9DCB35C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1BA71E0-0695-498E-9E7B-911318CFA3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2DAF4AB0-0A4D-4F53-8BD8-D01A3D81E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E21A9A1F-2CFD-4D46-8C9B-6E4BE566E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1B7B7737-0369-49FC-B38E-520A7A230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9D56031C-9AE1-4E8C-A699-3780C668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166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281206A-B084-4849-BBC6-ED82124B7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EE728A89-8128-4776-B1DC-86085B463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5288E5E0-A6F2-427F-B327-FC7C34A99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59664025-B7C9-4121-A0BB-99E6B4CE6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3AC0266C-DFEF-40DA-80BB-FEBB19FCF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D791ECC3-1E9E-4D90-9935-2D8E472DA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9C279946-1497-4C1E-8417-C5CB1CF7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48B22425-CF9C-46D1-8D95-D01150DF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739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C386F77-DA12-4C37-AC29-7E63F348C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2B19B1C3-874D-4F22-BB11-9A19D5EB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3D522D25-1983-49B0-AC04-45CEE4EA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2441A86C-880D-45B9-AFA0-912FF5873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02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CCF2E7B7-DBD0-40B8-8BC3-59C0BEFF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6175850D-0E3E-4A2D-A06B-6843F300D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9401536D-71A9-491C-866C-8E3A57663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228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2DD7D5E-D44D-430E-9EF4-4C7822590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F6F3D07-E863-4409-830A-338E55E47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3B21DBC7-C8DB-4BD0-81F8-2FAC006FA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01649BDB-8190-48E2-82C8-2C9C63982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EEAD25C7-81CB-40AF-9E6F-6AD29905F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90CC6852-6571-4328-AD73-0E20B0F3F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40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F5C9D8C-85FB-42FF-8F37-EAEC05FC5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83E79282-5AF3-40AF-99E0-E4BB4D94A1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2F3825A4-6F04-4ECE-831A-81B402E84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D0EF3F9D-70C2-4442-AB25-CCCF48431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9BD8FB62-8725-4E9F-B6CF-F835BFD80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7FC98386-567F-4977-BE88-C3162FF02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8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93434CC7-5858-4775-BBB6-4757966E3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F9BBEE6B-B768-485E-B9B4-463A2F982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AA609604-9871-4D7E-953C-9154FBAE2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7D3E1-26CF-46B1-A624-2C406157F5E3}" type="datetimeFigureOut">
              <a:rPr lang="zh-TW" altLang="en-US" smtClean="0"/>
              <a:t>2018/9/15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E8F2EC71-2D7A-4B46-A690-E141B32BF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68C87A7-FAD8-4D74-940F-19CD380C7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43182-23CD-4684-8F33-4384398D8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928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D5342B8-3AC2-4DCD-AD4E-FD366A64E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5485"/>
            <a:ext cx="9144000" cy="2387600"/>
          </a:xfrm>
        </p:spPr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政治</a:t>
            </a:r>
            <a:r>
              <a:rPr lang="en-US" altLang="zh-TW" dirty="0">
                <a:solidFill>
                  <a:srgbClr val="FF0000"/>
                </a:solidFill>
              </a:rPr>
              <a:t>=</a:t>
            </a:r>
            <a:r>
              <a:rPr lang="zh-TW" altLang="en-US" dirty="0">
                <a:solidFill>
                  <a:srgbClr val="FF0000"/>
                </a:solidFill>
              </a:rPr>
              <a:t>權力的運作</a:t>
            </a:r>
          </a:p>
        </p:txBody>
      </p:sp>
    </p:spTree>
    <p:extLst>
      <p:ext uri="{BB962C8B-B14F-4D97-AF65-F5344CB8AC3E}">
        <p14:creationId xmlns:p14="http://schemas.microsoft.com/office/powerpoint/2010/main" val="411510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C82475C-C296-4F4B-9F66-DC5689B02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xmlns="" id="{A78C4A03-86A5-42FA-937C-A32C9127F4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320" y="126023"/>
            <a:ext cx="2687217" cy="2691351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13DCBDAB-FC1A-4373-B66B-022650602C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161" y="123366"/>
            <a:ext cx="2687217" cy="2687217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xmlns="" id="{2751E1B2-2AD0-43B3-971A-31FDFA5A60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687" y="92162"/>
            <a:ext cx="2687217" cy="2687217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BA8ECD6A-8361-476C-8E91-7192D37D9CD1}"/>
              </a:ext>
            </a:extLst>
          </p:cNvPr>
          <p:cNvSpPr txBox="1"/>
          <p:nvPr/>
        </p:nvSpPr>
        <p:spPr>
          <a:xfrm>
            <a:off x="281679" y="2569359"/>
            <a:ext cx="1200329" cy="193249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zh-TW" altLang="en-US" sz="6600" dirty="0">
                <a:solidFill>
                  <a:srgbClr val="FF0000"/>
                </a:solidFill>
              </a:rPr>
              <a:t>權力</a:t>
            </a:r>
          </a:p>
        </p:txBody>
      </p:sp>
      <p:sp>
        <p:nvSpPr>
          <p:cNvPr id="13" name="箭號: 向右 12">
            <a:extLst>
              <a:ext uri="{FF2B5EF4-FFF2-40B4-BE49-F238E27FC236}">
                <a16:creationId xmlns:a16="http://schemas.microsoft.com/office/drawing/2014/main" xmlns="" id="{C21B380F-736F-4CBE-8035-A7E48C67282C}"/>
              </a:ext>
            </a:extLst>
          </p:cNvPr>
          <p:cNvSpPr/>
          <p:nvPr/>
        </p:nvSpPr>
        <p:spPr>
          <a:xfrm>
            <a:off x="1482008" y="2882099"/>
            <a:ext cx="9996349" cy="25507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xmlns="" id="{A577D090-6A46-478C-BEE9-B10E8FBA1B1B}"/>
              </a:ext>
            </a:extLst>
          </p:cNvPr>
          <p:cNvSpPr txBox="1"/>
          <p:nvPr/>
        </p:nvSpPr>
        <p:spPr>
          <a:xfrm>
            <a:off x="1724320" y="3322776"/>
            <a:ext cx="9754037" cy="3170099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</a:rPr>
              <a:t>A</a:t>
            </a:r>
            <a:r>
              <a:rPr lang="zh-TW" altLang="en-US" sz="4000" dirty="0">
                <a:solidFill>
                  <a:srgbClr val="FF0000"/>
                </a:solidFill>
              </a:rPr>
              <a:t>可以讓</a:t>
            </a:r>
            <a:r>
              <a:rPr lang="en-US" altLang="zh-TW" sz="4000" dirty="0">
                <a:solidFill>
                  <a:srgbClr val="FF0000"/>
                </a:solidFill>
              </a:rPr>
              <a:t>B</a:t>
            </a:r>
            <a:r>
              <a:rPr lang="zh-TW" altLang="en-US" sz="4000" dirty="0">
                <a:solidFill>
                  <a:srgbClr val="FF0000"/>
                </a:solidFill>
              </a:rPr>
              <a:t>去做</a:t>
            </a:r>
            <a:r>
              <a:rPr lang="en-US" altLang="zh-TW" sz="4000" dirty="0">
                <a:solidFill>
                  <a:srgbClr val="FF0000"/>
                </a:solidFill>
              </a:rPr>
              <a:t>B</a:t>
            </a:r>
            <a:r>
              <a:rPr lang="zh-TW" altLang="en-US" sz="4000" dirty="0">
                <a:solidFill>
                  <a:srgbClr val="FF0000"/>
                </a:solidFill>
              </a:rPr>
              <a:t>原本沒做的事，</a:t>
            </a:r>
            <a:endParaRPr lang="en-US" altLang="zh-TW" sz="4000" dirty="0">
              <a:solidFill>
                <a:srgbClr val="FF0000"/>
              </a:solidFill>
            </a:endParaRPr>
          </a:p>
          <a:p>
            <a:endParaRPr lang="en-US" altLang="zh-TW" sz="4000" dirty="0">
              <a:solidFill>
                <a:srgbClr val="FF0000"/>
              </a:solidFill>
            </a:endParaRPr>
          </a:p>
          <a:p>
            <a:r>
              <a:rPr lang="en-US" altLang="zh-TW" sz="4000" dirty="0">
                <a:solidFill>
                  <a:srgbClr val="FF0000"/>
                </a:solidFill>
              </a:rPr>
              <a:t>A</a:t>
            </a:r>
            <a:r>
              <a:rPr lang="zh-TW" altLang="en-US" sz="4000" dirty="0">
                <a:solidFill>
                  <a:srgbClr val="FF0000"/>
                </a:solidFill>
              </a:rPr>
              <a:t>可以讓</a:t>
            </a:r>
            <a:r>
              <a:rPr lang="en-US" altLang="zh-TW" sz="4000" dirty="0">
                <a:solidFill>
                  <a:srgbClr val="FF0000"/>
                </a:solidFill>
              </a:rPr>
              <a:t>B</a:t>
            </a:r>
            <a:r>
              <a:rPr lang="zh-TW" altLang="en-US" sz="4000" dirty="0">
                <a:solidFill>
                  <a:srgbClr val="FF0000"/>
                </a:solidFill>
              </a:rPr>
              <a:t>停止做</a:t>
            </a:r>
            <a:r>
              <a:rPr lang="en-US" altLang="zh-TW" sz="4000" dirty="0">
                <a:solidFill>
                  <a:srgbClr val="FF0000"/>
                </a:solidFill>
              </a:rPr>
              <a:t>B</a:t>
            </a:r>
            <a:r>
              <a:rPr lang="zh-TW" altLang="en-US" sz="4000" dirty="0">
                <a:solidFill>
                  <a:srgbClr val="FF0000"/>
                </a:solidFill>
              </a:rPr>
              <a:t>原本在做的事，</a:t>
            </a:r>
            <a:endParaRPr lang="en-US" altLang="zh-TW" sz="4000" dirty="0">
              <a:solidFill>
                <a:srgbClr val="FF0000"/>
              </a:solidFill>
            </a:endParaRPr>
          </a:p>
          <a:p>
            <a:endParaRPr lang="en-US" altLang="zh-TW" sz="4000" dirty="0">
              <a:solidFill>
                <a:srgbClr val="FF0000"/>
              </a:solidFill>
            </a:endParaRPr>
          </a:p>
          <a:p>
            <a:r>
              <a:rPr lang="zh-TW" altLang="en-US" sz="4000" dirty="0">
                <a:solidFill>
                  <a:srgbClr val="FF0000"/>
                </a:solidFill>
              </a:rPr>
              <a:t>此時，</a:t>
            </a:r>
            <a:r>
              <a:rPr lang="en-US" altLang="zh-TW" sz="4000" dirty="0">
                <a:solidFill>
                  <a:srgbClr val="FF0000"/>
                </a:solidFill>
              </a:rPr>
              <a:t>A</a:t>
            </a:r>
            <a:r>
              <a:rPr lang="zh-TW" altLang="en-US" sz="4000" dirty="0">
                <a:solidFill>
                  <a:srgbClr val="FF0000"/>
                </a:solidFill>
              </a:rPr>
              <a:t>就是在對</a:t>
            </a:r>
            <a:r>
              <a:rPr lang="en-US" altLang="zh-TW" sz="4000" dirty="0">
                <a:solidFill>
                  <a:srgbClr val="FF0000"/>
                </a:solidFill>
              </a:rPr>
              <a:t>B</a:t>
            </a:r>
            <a:r>
              <a:rPr lang="zh-TW" altLang="en-US" sz="4000" dirty="0">
                <a:solidFill>
                  <a:srgbClr val="FF0000"/>
                </a:solidFill>
              </a:rPr>
              <a:t>施展權力。</a:t>
            </a:r>
          </a:p>
        </p:txBody>
      </p: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xmlns="" id="{69A69E44-25B8-4C79-8FA1-37E48D0FD78F}"/>
              </a:ext>
            </a:extLst>
          </p:cNvPr>
          <p:cNvCxnSpPr>
            <a:cxnSpLocks/>
          </p:cNvCxnSpPr>
          <p:nvPr/>
        </p:nvCxnSpPr>
        <p:spPr>
          <a:xfrm>
            <a:off x="3947484" y="3996966"/>
            <a:ext cx="1082512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xmlns="" id="{C8A2D788-88A1-4062-8E29-2FF948AB40A7}"/>
              </a:ext>
            </a:extLst>
          </p:cNvPr>
          <p:cNvCxnSpPr>
            <a:cxnSpLocks/>
          </p:cNvCxnSpPr>
          <p:nvPr/>
        </p:nvCxnSpPr>
        <p:spPr>
          <a:xfrm>
            <a:off x="3947484" y="5252301"/>
            <a:ext cx="1082512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507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D4FF05C-55FF-40BD-AA2B-4630BDB4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9" y="369453"/>
            <a:ext cx="10515600" cy="1325563"/>
          </a:xfrm>
        </p:spPr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為什麼權力愈來愈分散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微權力</a:t>
            </a:r>
            <a:r>
              <a:rPr lang="en-US" altLang="zh-TW" dirty="0">
                <a:solidFill>
                  <a:srgbClr val="FF0000"/>
                </a:solidFill>
              </a:rPr>
              <a:t>)?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D4B0E5E-4945-4FB0-B1F7-44EA52BD8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549" y="1834427"/>
            <a:ext cx="11576902" cy="4523328"/>
          </a:xfrm>
        </p:spPr>
        <p:txBody>
          <a:bodyPr>
            <a:normAutofit lnSpcReduction="10000"/>
          </a:bodyPr>
          <a:lstStyle/>
          <a:p>
            <a:r>
              <a:rPr lang="zh-TW" altLang="en-US" sz="4000" b="1" dirty="0">
                <a:solidFill>
                  <a:srgbClr val="FF0000"/>
                </a:solidFill>
              </a:rPr>
              <a:t>增長革命</a:t>
            </a:r>
            <a:r>
              <a:rPr lang="en-US" altLang="zh-TW" sz="4000" b="1" dirty="0">
                <a:solidFill>
                  <a:srgbClr val="FF0000"/>
                </a:solidFill>
              </a:rPr>
              <a:t>(the More Revolution)</a:t>
            </a:r>
          </a:p>
          <a:p>
            <a:pPr marL="0" indent="0">
              <a:buNone/>
            </a:pPr>
            <a:r>
              <a:rPr lang="zh-TW" altLang="en-US" dirty="0">
                <a:solidFill>
                  <a:srgbClr val="C00000"/>
                </a:solidFill>
              </a:rPr>
              <a:t>人口的量變和質變，增加管理和控制的難度。</a:t>
            </a:r>
            <a:endParaRPr lang="en-US" altLang="zh-TW" dirty="0">
              <a:solidFill>
                <a:srgbClr val="C00000"/>
              </a:solidFill>
            </a:endParaRPr>
          </a:p>
          <a:p>
            <a:endParaRPr lang="en-US" altLang="zh-TW" dirty="0">
              <a:solidFill>
                <a:srgbClr val="C00000"/>
              </a:solidFill>
            </a:endParaRPr>
          </a:p>
          <a:p>
            <a:r>
              <a:rPr lang="zh-TW" altLang="en-US" sz="4000" b="1" dirty="0">
                <a:solidFill>
                  <a:srgbClr val="FF0000"/>
                </a:solidFill>
              </a:rPr>
              <a:t>遷移革命</a:t>
            </a:r>
            <a:r>
              <a:rPr lang="en-US" altLang="zh-TW" sz="4000" b="1" dirty="0">
                <a:solidFill>
                  <a:srgbClr val="FF0000"/>
                </a:solidFill>
              </a:rPr>
              <a:t>(the Mobility Revolution)</a:t>
            </a:r>
          </a:p>
          <a:p>
            <a:pPr marL="0" indent="0">
              <a:buNone/>
            </a:pPr>
            <a:r>
              <a:rPr lang="zh-TW" altLang="en-US" dirty="0">
                <a:solidFill>
                  <a:srgbClr val="C00000"/>
                </a:solidFill>
              </a:rPr>
              <a:t>科技使</a:t>
            </a:r>
            <a:r>
              <a:rPr lang="zh-TW" altLang="en-US" u="sng" dirty="0">
                <a:solidFill>
                  <a:srgbClr val="C00000"/>
                </a:solidFill>
              </a:rPr>
              <a:t>速度</a:t>
            </a:r>
            <a:r>
              <a:rPr lang="zh-TW" altLang="en-US" dirty="0">
                <a:solidFill>
                  <a:srgbClr val="C00000"/>
                </a:solidFill>
              </a:rPr>
              <a:t>提升且</a:t>
            </a:r>
            <a:r>
              <a:rPr lang="zh-TW" altLang="en-US" u="sng" dirty="0">
                <a:solidFill>
                  <a:srgbClr val="C00000"/>
                </a:solidFill>
              </a:rPr>
              <a:t>運送成本</a:t>
            </a:r>
            <a:r>
              <a:rPr lang="zh-TW" altLang="en-US" dirty="0">
                <a:solidFill>
                  <a:srgbClr val="C00000"/>
                </a:solidFill>
              </a:rPr>
              <a:t>降低，人口、資金和資訊的跨界流動</a:t>
            </a:r>
            <a:endParaRPr lang="en-US" altLang="zh-TW" dirty="0">
              <a:solidFill>
                <a:srgbClr val="C00000"/>
              </a:solidFill>
            </a:endParaRPr>
          </a:p>
          <a:p>
            <a:endParaRPr lang="en-US" altLang="zh-TW" dirty="0">
              <a:solidFill>
                <a:srgbClr val="C00000"/>
              </a:solidFill>
            </a:endParaRPr>
          </a:p>
          <a:p>
            <a:r>
              <a:rPr lang="zh-TW" altLang="en-US" sz="4000" b="1" dirty="0">
                <a:solidFill>
                  <a:srgbClr val="FF0000"/>
                </a:solidFill>
              </a:rPr>
              <a:t>心態革命</a:t>
            </a:r>
            <a:r>
              <a:rPr lang="en-US" altLang="zh-TW" sz="4000" b="1" dirty="0">
                <a:solidFill>
                  <a:srgbClr val="FF0000"/>
                </a:solidFill>
              </a:rPr>
              <a:t>(the Mind Revolution)</a:t>
            </a:r>
          </a:p>
          <a:p>
            <a:pPr marL="0" indent="0">
              <a:buNone/>
            </a:pPr>
            <a:r>
              <a:rPr lang="zh-TW" altLang="en-US" dirty="0">
                <a:solidFill>
                  <a:srgbClr val="C00000"/>
                </a:solidFill>
              </a:rPr>
              <a:t>挑戰權威、對民主治理的不信任、對公平正義及普世價值的追求</a:t>
            </a:r>
            <a:endParaRPr lang="en-US" altLang="zh-TW" dirty="0">
              <a:solidFill>
                <a:srgbClr val="C00000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142D8972-ED33-4B56-AD2D-EC2A48AAA539}"/>
              </a:ext>
            </a:extLst>
          </p:cNvPr>
          <p:cNvSpPr txBox="1"/>
          <p:nvPr/>
        </p:nvSpPr>
        <p:spPr>
          <a:xfrm rot="835133">
            <a:off x="7994743" y="697333"/>
            <a:ext cx="4046768" cy="1323439"/>
          </a:xfrm>
          <a:prstGeom prst="rect">
            <a:avLst/>
          </a:prstGeom>
          <a:solidFill>
            <a:schemeClr val="tx1"/>
          </a:solidFill>
          <a:ln>
            <a:solidFill>
              <a:srgbClr val="26262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8000" dirty="0" smtClean="0">
                <a:solidFill>
                  <a:srgbClr val="FF0000"/>
                </a:solidFill>
              </a:rPr>
              <a:t>3M</a:t>
            </a:r>
            <a:r>
              <a:rPr lang="zh-TW" altLang="en-US" sz="8000" dirty="0" smtClean="0">
                <a:solidFill>
                  <a:srgbClr val="FF0000"/>
                </a:solidFill>
              </a:rPr>
              <a:t>革命</a:t>
            </a:r>
            <a:endParaRPr lang="zh-TW" alt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20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14">
            <a:extLst>
              <a:ext uri="{FF2B5EF4-FFF2-40B4-BE49-F238E27FC236}">
                <a16:creationId xmlns:a16="http://schemas.microsoft.com/office/drawing/2014/main" xmlns="" id="{A577D090-6A46-478C-BEE9-B10E8FBA1B1B}"/>
              </a:ext>
            </a:extLst>
          </p:cNvPr>
          <p:cNvSpPr txBox="1"/>
          <p:nvPr/>
        </p:nvSpPr>
        <p:spPr>
          <a:xfrm>
            <a:off x="1828016" y="1086203"/>
            <a:ext cx="9754037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solidFill>
                  <a:srgbClr val="FF0000"/>
                </a:solidFill>
              </a:rPr>
              <a:t>A</a:t>
            </a:r>
            <a:r>
              <a:rPr lang="zh-TW" altLang="en-US" sz="4000" dirty="0">
                <a:solidFill>
                  <a:srgbClr val="FF0000"/>
                </a:solidFill>
              </a:rPr>
              <a:t>可以讓</a:t>
            </a:r>
            <a:r>
              <a:rPr lang="en-US" altLang="zh-TW" sz="4000" dirty="0">
                <a:solidFill>
                  <a:srgbClr val="FF0000"/>
                </a:solidFill>
              </a:rPr>
              <a:t>B</a:t>
            </a:r>
            <a:r>
              <a:rPr lang="zh-TW" altLang="en-US" sz="4000" dirty="0">
                <a:solidFill>
                  <a:srgbClr val="FF0000"/>
                </a:solidFill>
              </a:rPr>
              <a:t>去做</a:t>
            </a:r>
            <a:r>
              <a:rPr lang="en-US" altLang="zh-TW" sz="4000" dirty="0">
                <a:solidFill>
                  <a:srgbClr val="FF0000"/>
                </a:solidFill>
              </a:rPr>
              <a:t>B</a:t>
            </a:r>
            <a:r>
              <a:rPr lang="zh-TW" altLang="en-US" sz="4000" dirty="0">
                <a:solidFill>
                  <a:srgbClr val="FF0000"/>
                </a:solidFill>
              </a:rPr>
              <a:t>原本沒做的事、</a:t>
            </a:r>
            <a:r>
              <a:rPr lang="en-US" altLang="zh-TW" sz="4000" dirty="0">
                <a:solidFill>
                  <a:srgbClr val="FF0000"/>
                </a:solidFill>
              </a:rPr>
              <a:t>A</a:t>
            </a:r>
            <a:r>
              <a:rPr lang="zh-TW" altLang="en-US" sz="4000" dirty="0">
                <a:solidFill>
                  <a:srgbClr val="FF0000"/>
                </a:solidFill>
              </a:rPr>
              <a:t>可以讓</a:t>
            </a:r>
            <a:r>
              <a:rPr lang="en-US" altLang="zh-TW" sz="4000" dirty="0">
                <a:solidFill>
                  <a:srgbClr val="FF0000"/>
                </a:solidFill>
              </a:rPr>
              <a:t>B</a:t>
            </a:r>
            <a:r>
              <a:rPr lang="zh-TW" altLang="en-US" sz="4000" dirty="0">
                <a:solidFill>
                  <a:srgbClr val="FF0000"/>
                </a:solidFill>
              </a:rPr>
              <a:t>停止做</a:t>
            </a:r>
            <a:r>
              <a:rPr lang="en-US" altLang="zh-TW" sz="4000" dirty="0">
                <a:solidFill>
                  <a:srgbClr val="FF0000"/>
                </a:solidFill>
              </a:rPr>
              <a:t>B</a:t>
            </a:r>
            <a:r>
              <a:rPr lang="zh-TW" altLang="en-US" sz="4000" dirty="0">
                <a:solidFill>
                  <a:srgbClr val="FF0000"/>
                </a:solidFill>
              </a:rPr>
              <a:t>原本在做的事，此時，</a:t>
            </a:r>
            <a:r>
              <a:rPr lang="en-US" altLang="zh-TW" sz="4000" dirty="0">
                <a:solidFill>
                  <a:srgbClr val="FF0000"/>
                </a:solidFill>
              </a:rPr>
              <a:t>A</a:t>
            </a:r>
            <a:r>
              <a:rPr lang="zh-TW" altLang="en-US" sz="4000" dirty="0">
                <a:solidFill>
                  <a:srgbClr val="FF0000"/>
                </a:solidFill>
              </a:rPr>
              <a:t>就是在對</a:t>
            </a:r>
            <a:r>
              <a:rPr lang="en-US" altLang="zh-TW" sz="4000" dirty="0">
                <a:solidFill>
                  <a:srgbClr val="FF0000"/>
                </a:solidFill>
              </a:rPr>
              <a:t>B</a:t>
            </a:r>
            <a:r>
              <a:rPr lang="zh-TW" altLang="en-US" sz="4000" dirty="0">
                <a:solidFill>
                  <a:srgbClr val="FF0000"/>
                </a:solidFill>
              </a:rPr>
              <a:t>施展權力。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xmlns="" id="{5F693E8F-01A4-4A13-B959-0EDEF3A7DD3F}"/>
              </a:ext>
            </a:extLst>
          </p:cNvPr>
          <p:cNvSpPr txBox="1"/>
          <p:nvPr/>
        </p:nvSpPr>
        <p:spPr>
          <a:xfrm rot="21033726">
            <a:off x="162054" y="452168"/>
            <a:ext cx="4169678" cy="923330"/>
          </a:xfrm>
          <a:prstGeom prst="rect">
            <a:avLst/>
          </a:prstGeom>
          <a:solidFill>
            <a:srgbClr val="000000">
              <a:alpha val="72157"/>
            </a:srgbClr>
          </a:solidFill>
          <a:ln>
            <a:solidFill>
              <a:srgbClr val="26262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solidFill>
                  <a:srgbClr val="FF0000"/>
                </a:solidFill>
              </a:rPr>
              <a:t>權力的定義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00087927-7B8B-4CF0-AB03-CAFE61B2BB47}"/>
              </a:ext>
            </a:extLst>
          </p:cNvPr>
          <p:cNvSpPr txBox="1"/>
          <p:nvPr/>
        </p:nvSpPr>
        <p:spPr>
          <a:xfrm rot="21033726">
            <a:off x="292988" y="3877361"/>
            <a:ext cx="4169678" cy="923330"/>
          </a:xfrm>
          <a:prstGeom prst="rect">
            <a:avLst/>
          </a:prstGeom>
          <a:solidFill>
            <a:srgbClr val="000000">
              <a:alpha val="72157"/>
            </a:srgbClr>
          </a:solidFill>
          <a:ln>
            <a:solidFill>
              <a:srgbClr val="26262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dirty="0">
                <a:solidFill>
                  <a:srgbClr val="FF0000"/>
                </a:solidFill>
              </a:rPr>
              <a:t>權力的運作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AF294FAA-DE51-4C8C-A810-8B84D0B01D6B}"/>
              </a:ext>
            </a:extLst>
          </p:cNvPr>
          <p:cNvSpPr txBox="1"/>
          <p:nvPr/>
        </p:nvSpPr>
        <p:spPr>
          <a:xfrm>
            <a:off x="1072313" y="5303979"/>
            <a:ext cx="55264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rgbClr val="FF0000"/>
                </a:solidFill>
              </a:rPr>
              <a:t>武力</a:t>
            </a:r>
            <a:r>
              <a:rPr lang="en-US" altLang="zh-TW" sz="3600" dirty="0">
                <a:solidFill>
                  <a:srgbClr val="FF0000"/>
                </a:solidFill>
              </a:rPr>
              <a:t>:</a:t>
            </a:r>
            <a:r>
              <a:rPr lang="zh-TW" altLang="en-US" sz="2800" dirty="0">
                <a:solidFill>
                  <a:srgbClr val="FF0000"/>
                </a:solidFill>
              </a:rPr>
              <a:t>強制力的使用</a:t>
            </a:r>
            <a:endParaRPr lang="en-US" altLang="zh-TW" sz="2800" dirty="0">
              <a:solidFill>
                <a:srgbClr val="FF0000"/>
              </a:solidFill>
            </a:endParaRPr>
          </a:p>
          <a:p>
            <a:r>
              <a:rPr lang="zh-TW" altLang="en-US" sz="4400" dirty="0">
                <a:solidFill>
                  <a:srgbClr val="FF0000"/>
                </a:solidFill>
              </a:rPr>
              <a:t>守則</a:t>
            </a:r>
            <a:r>
              <a:rPr lang="en-US" altLang="zh-TW" sz="3600" dirty="0">
                <a:solidFill>
                  <a:srgbClr val="FF0000"/>
                </a:solidFill>
              </a:rPr>
              <a:t>:</a:t>
            </a:r>
            <a:r>
              <a:rPr lang="zh-TW" altLang="en-US" sz="2800" dirty="0">
                <a:solidFill>
                  <a:srgbClr val="FF0000"/>
                </a:solidFill>
              </a:rPr>
              <a:t>訴諸道德規範及傳統責任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xmlns="" id="{DC27C983-F2BD-40C2-9E2F-DFDE971B5807}"/>
              </a:ext>
            </a:extLst>
          </p:cNvPr>
          <p:cNvSpPr txBox="1"/>
          <p:nvPr/>
        </p:nvSpPr>
        <p:spPr>
          <a:xfrm>
            <a:off x="6705034" y="5303979"/>
            <a:ext cx="46209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rgbClr val="FF0000"/>
                </a:solidFill>
              </a:rPr>
              <a:t>遊說</a:t>
            </a:r>
            <a:r>
              <a:rPr lang="en-US" altLang="zh-TW" sz="3600" dirty="0">
                <a:solidFill>
                  <a:srgbClr val="FF0000"/>
                </a:solidFill>
              </a:rPr>
              <a:t>:</a:t>
            </a:r>
            <a:r>
              <a:rPr lang="zh-TW" altLang="en-US" sz="2800" dirty="0">
                <a:solidFill>
                  <a:srgbClr val="FF0000"/>
                </a:solidFill>
              </a:rPr>
              <a:t>訴諸說服力與偏好</a:t>
            </a:r>
            <a:endParaRPr lang="en-US" altLang="zh-TW" sz="2800" dirty="0">
              <a:solidFill>
                <a:srgbClr val="FF0000"/>
              </a:solidFill>
            </a:endParaRPr>
          </a:p>
          <a:p>
            <a:r>
              <a:rPr lang="zh-TW" altLang="en-US" sz="4400" dirty="0">
                <a:solidFill>
                  <a:srgbClr val="FF0000"/>
                </a:solidFill>
              </a:rPr>
              <a:t>回報</a:t>
            </a:r>
            <a:r>
              <a:rPr lang="en-US" altLang="zh-TW" sz="4400" dirty="0">
                <a:solidFill>
                  <a:srgbClr val="FF0000"/>
                </a:solidFill>
              </a:rPr>
              <a:t>:</a:t>
            </a:r>
            <a:r>
              <a:rPr lang="zh-TW" altLang="en-US" sz="44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rgbClr val="FF0000"/>
                </a:solidFill>
              </a:rPr>
              <a:t>訴諸又因換取同意</a:t>
            </a: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xmlns="" id="{CEB04B3F-97F5-48C0-8B05-8CC2CD3D2256}"/>
              </a:ext>
            </a:extLst>
          </p:cNvPr>
          <p:cNvSpPr/>
          <p:nvPr/>
        </p:nvSpPr>
        <p:spPr>
          <a:xfrm>
            <a:off x="6598763" y="5199934"/>
            <a:ext cx="4727181" cy="1550595"/>
          </a:xfrm>
          <a:prstGeom prst="roundRect">
            <a:avLst/>
          </a:prstGeom>
          <a:noFill/>
          <a:ln w="57150">
            <a:solidFill>
              <a:srgbClr val="2626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456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BFD25BB2-E52D-46CD-BB84-4972C7E15CC3}"/>
              </a:ext>
            </a:extLst>
          </p:cNvPr>
          <p:cNvSpPr txBox="1"/>
          <p:nvPr/>
        </p:nvSpPr>
        <p:spPr>
          <a:xfrm rot="1163857">
            <a:off x="8882625" y="764848"/>
            <a:ext cx="3079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accent6">
                    <a:lumMod val="75000"/>
                  </a:schemeClr>
                </a:solidFill>
              </a:rPr>
              <a:t>快問快答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xmlns="" id="{23609B94-C77C-4435-B0E2-CCC354C93F3A}"/>
              </a:ext>
            </a:extLst>
          </p:cNvPr>
          <p:cNvSpPr txBox="1"/>
          <p:nvPr/>
        </p:nvSpPr>
        <p:spPr>
          <a:xfrm rot="1397274">
            <a:off x="897804" y="1432489"/>
            <a:ext cx="3079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bg2">
                    <a:lumMod val="75000"/>
                  </a:schemeClr>
                </a:solidFill>
              </a:rPr>
              <a:t>快問快答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xmlns="" id="{E1C344C3-F943-4FE3-9DB9-7E1879A84EAA}"/>
              </a:ext>
            </a:extLst>
          </p:cNvPr>
          <p:cNvSpPr txBox="1"/>
          <p:nvPr/>
        </p:nvSpPr>
        <p:spPr>
          <a:xfrm>
            <a:off x="9436913" y="3435285"/>
            <a:ext cx="2053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FFFF00"/>
                </a:solidFill>
              </a:rPr>
              <a:t>快問快答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ED84DE5D-9DA6-4FC4-909F-D6303F43E995}"/>
              </a:ext>
            </a:extLst>
          </p:cNvPr>
          <p:cNvSpPr txBox="1"/>
          <p:nvPr/>
        </p:nvSpPr>
        <p:spPr>
          <a:xfrm rot="3398478">
            <a:off x="6265834" y="5350145"/>
            <a:ext cx="1423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快問快答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xmlns="" id="{92687ECB-5E57-4CC3-BF0C-6D7994387136}"/>
              </a:ext>
            </a:extLst>
          </p:cNvPr>
          <p:cNvSpPr txBox="1"/>
          <p:nvPr/>
        </p:nvSpPr>
        <p:spPr>
          <a:xfrm rot="18817169">
            <a:off x="4642434" y="1550135"/>
            <a:ext cx="3079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00B050"/>
                </a:solidFill>
              </a:rPr>
              <a:t>快問快答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xmlns="" id="{4EB16292-6162-4AF1-AAE8-2D2FCE01C78C}"/>
              </a:ext>
            </a:extLst>
          </p:cNvPr>
          <p:cNvSpPr txBox="1"/>
          <p:nvPr/>
        </p:nvSpPr>
        <p:spPr>
          <a:xfrm>
            <a:off x="2395807" y="378542"/>
            <a:ext cx="3079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solidFill>
                  <a:srgbClr val="FF0000"/>
                </a:solidFill>
              </a:rPr>
              <a:t>快問快答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xmlns="" id="{9A8719F3-D01B-426B-9382-01DC432B17A5}"/>
              </a:ext>
            </a:extLst>
          </p:cNvPr>
          <p:cNvSpPr txBox="1"/>
          <p:nvPr/>
        </p:nvSpPr>
        <p:spPr>
          <a:xfrm rot="9260388">
            <a:off x="4390180" y="991963"/>
            <a:ext cx="3079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0070C0"/>
                </a:solidFill>
              </a:rPr>
              <a:t>快問快答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xmlns="" id="{6274E61B-FE8E-4F96-8A3E-08603FF8F835}"/>
              </a:ext>
            </a:extLst>
          </p:cNvPr>
          <p:cNvSpPr txBox="1"/>
          <p:nvPr/>
        </p:nvSpPr>
        <p:spPr>
          <a:xfrm rot="18299102">
            <a:off x="334263" y="2905915"/>
            <a:ext cx="3079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0070C0"/>
                </a:solidFill>
              </a:rPr>
              <a:t>快問快答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xmlns="" id="{4310BBDB-E0C9-46E6-9593-B42B014B47DB}"/>
              </a:ext>
            </a:extLst>
          </p:cNvPr>
          <p:cNvSpPr txBox="1"/>
          <p:nvPr/>
        </p:nvSpPr>
        <p:spPr>
          <a:xfrm>
            <a:off x="3091992" y="2942843"/>
            <a:ext cx="5351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600" dirty="0">
                <a:solidFill>
                  <a:srgbClr val="262626"/>
                </a:solidFill>
              </a:rPr>
              <a:t>快問快答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xmlns="" id="{E5811A52-1B6F-4762-A94A-82BB1CFF20B1}"/>
              </a:ext>
            </a:extLst>
          </p:cNvPr>
          <p:cNvSpPr txBox="1"/>
          <p:nvPr/>
        </p:nvSpPr>
        <p:spPr>
          <a:xfrm rot="3312607">
            <a:off x="7429893" y="2084145"/>
            <a:ext cx="30799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快問快答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xmlns="" id="{6B1FFB7F-B8BB-4D2C-93BD-69F9F4A63E05}"/>
              </a:ext>
            </a:extLst>
          </p:cNvPr>
          <p:cNvSpPr txBox="1"/>
          <p:nvPr/>
        </p:nvSpPr>
        <p:spPr>
          <a:xfrm rot="8345000">
            <a:off x="2139318" y="5641955"/>
            <a:ext cx="3079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bg1">
                    <a:lumMod val="65000"/>
                  </a:schemeClr>
                </a:solidFill>
              </a:rPr>
              <a:t>快問快答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xmlns="" id="{6A2FFFC9-D44D-4800-ACC6-715C4D2CC859}"/>
              </a:ext>
            </a:extLst>
          </p:cNvPr>
          <p:cNvSpPr txBox="1"/>
          <p:nvPr/>
        </p:nvSpPr>
        <p:spPr>
          <a:xfrm rot="20001724">
            <a:off x="849517" y="5309950"/>
            <a:ext cx="1288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solidFill>
                  <a:schemeClr val="accent6">
                    <a:lumMod val="75000"/>
                  </a:schemeClr>
                </a:solidFill>
              </a:rPr>
              <a:t>快問快答</a:t>
            </a: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xmlns="" id="{94D24BA5-37F3-4783-BABC-A346EC1C9CAE}"/>
              </a:ext>
            </a:extLst>
          </p:cNvPr>
          <p:cNvSpPr txBox="1"/>
          <p:nvPr/>
        </p:nvSpPr>
        <p:spPr>
          <a:xfrm rot="19374217">
            <a:off x="8618675" y="4840736"/>
            <a:ext cx="3079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7030A0"/>
                </a:solidFill>
              </a:rPr>
              <a:t>快問快答</a:t>
            </a:r>
          </a:p>
        </p:txBody>
      </p:sp>
    </p:spTree>
    <p:extLst>
      <p:ext uri="{BB962C8B-B14F-4D97-AF65-F5344CB8AC3E}">
        <p14:creationId xmlns:p14="http://schemas.microsoft.com/office/powerpoint/2010/main" val="208711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2" grpId="0"/>
      <p:bldP spid="14" grpId="0"/>
      <p:bldP spid="16" grpId="0"/>
      <p:bldP spid="18" grpId="0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F42C065-F918-4762-BDFF-3C7AF594C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185" y="2890854"/>
            <a:ext cx="9766955" cy="2020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000" dirty="0"/>
              <a:t>中央主管機關是否開放成立新的師</a:t>
            </a:r>
            <a:r>
              <a:rPr lang="zh-TW" altLang="en-US" sz="6000"/>
              <a:t>培系統</a:t>
            </a:r>
            <a:endParaRPr lang="en-US" altLang="zh-TW" sz="6000" dirty="0"/>
          </a:p>
        </p:txBody>
      </p:sp>
    </p:spTree>
    <p:extLst>
      <p:ext uri="{BB962C8B-B14F-4D97-AF65-F5344CB8AC3E}">
        <p14:creationId xmlns:p14="http://schemas.microsoft.com/office/powerpoint/2010/main" val="14393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F42C065-F918-4762-BDFF-3C7AF594C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2806013"/>
            <a:ext cx="10515600" cy="1671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/>
              <a:t>政府有</a:t>
            </a:r>
            <a:r>
              <a:rPr lang="zh-TW" altLang="en-US" sz="4800" dirty="0" smtClean="0"/>
              <a:t>無義務</a:t>
            </a:r>
            <a:r>
              <a:rPr lang="zh-TW" altLang="en-US" sz="4800" dirty="0"/>
              <a:t>：</a:t>
            </a:r>
            <a:r>
              <a:rPr lang="zh-TW" altLang="en-US" sz="4800" dirty="0" smtClean="0"/>
              <a:t>降低低</a:t>
            </a:r>
            <a:r>
              <a:rPr lang="zh-TW" altLang="en-US" sz="4800" dirty="0"/>
              <a:t>社經背景家庭參與實驗教育的經濟門檻</a:t>
            </a:r>
            <a:endParaRPr lang="en-US" altLang="zh-TW" sz="4800" dirty="0"/>
          </a:p>
        </p:txBody>
      </p:sp>
    </p:spTree>
    <p:extLst>
      <p:ext uri="{BB962C8B-B14F-4D97-AF65-F5344CB8AC3E}">
        <p14:creationId xmlns:p14="http://schemas.microsoft.com/office/powerpoint/2010/main" val="300098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F42C065-F918-4762-BDFF-3C7AF594C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4037"/>
            <a:ext cx="10515600" cy="2029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000" dirty="0"/>
              <a:t>實驗教育機構是否需要在地社區的支持</a:t>
            </a:r>
          </a:p>
        </p:txBody>
      </p:sp>
    </p:spTree>
    <p:extLst>
      <p:ext uri="{BB962C8B-B14F-4D97-AF65-F5344CB8AC3E}">
        <p14:creationId xmlns:p14="http://schemas.microsoft.com/office/powerpoint/2010/main" val="134959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F42C065-F918-4762-BDFF-3C7AF594C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52" y="684982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中央主管機關是否開放成立新的師培系統</a:t>
            </a:r>
            <a:endParaRPr lang="en-US" altLang="zh-TW" sz="4000" dirty="0"/>
          </a:p>
          <a:p>
            <a:endParaRPr lang="en-US" altLang="zh-TW" sz="4000" dirty="0"/>
          </a:p>
          <a:p>
            <a:r>
              <a:rPr lang="zh-TW" altLang="en-US" sz="4000" dirty="0"/>
              <a:t>政府</a:t>
            </a:r>
            <a:r>
              <a:rPr lang="zh-TW" altLang="en-US" sz="4000"/>
              <a:t>有</a:t>
            </a:r>
            <a:r>
              <a:rPr lang="zh-TW" altLang="en-US" sz="4000" smtClean="0"/>
              <a:t>無義務：降低低</a:t>
            </a:r>
            <a:r>
              <a:rPr lang="zh-TW" altLang="en-US" sz="4000" dirty="0"/>
              <a:t>社經背景家庭參與實驗教育的經濟門檻</a:t>
            </a:r>
            <a:endParaRPr lang="en-US" altLang="zh-TW" sz="4000" dirty="0"/>
          </a:p>
          <a:p>
            <a:endParaRPr lang="en-US" altLang="zh-TW" sz="4000" dirty="0"/>
          </a:p>
          <a:p>
            <a:r>
              <a:rPr lang="zh-TW" altLang="en-US" sz="4000" dirty="0"/>
              <a:t>實驗教育機構是否需要在地社區的支持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BFD25BB2-E52D-46CD-BB84-4972C7E15CC3}"/>
              </a:ext>
            </a:extLst>
          </p:cNvPr>
          <p:cNvSpPr txBox="1"/>
          <p:nvPr/>
        </p:nvSpPr>
        <p:spPr>
          <a:xfrm>
            <a:off x="6705034" y="5303979"/>
            <a:ext cx="46209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rgbClr val="FF0000"/>
                </a:solidFill>
              </a:rPr>
              <a:t>遊說</a:t>
            </a:r>
            <a:r>
              <a:rPr lang="en-US" altLang="zh-TW" sz="3600" dirty="0">
                <a:solidFill>
                  <a:srgbClr val="FF0000"/>
                </a:solidFill>
              </a:rPr>
              <a:t>:</a:t>
            </a:r>
            <a:r>
              <a:rPr lang="zh-TW" altLang="en-US" sz="2800" dirty="0">
                <a:solidFill>
                  <a:srgbClr val="FF0000"/>
                </a:solidFill>
              </a:rPr>
              <a:t>訴諸說服力與偏好</a:t>
            </a:r>
            <a:endParaRPr lang="en-US" altLang="zh-TW" sz="2800" dirty="0">
              <a:solidFill>
                <a:srgbClr val="FF0000"/>
              </a:solidFill>
            </a:endParaRPr>
          </a:p>
          <a:p>
            <a:r>
              <a:rPr lang="zh-TW" altLang="en-US" sz="4400" dirty="0">
                <a:solidFill>
                  <a:srgbClr val="FF0000"/>
                </a:solidFill>
              </a:rPr>
              <a:t>回報</a:t>
            </a:r>
            <a:r>
              <a:rPr lang="en-US" altLang="zh-TW" sz="4400" dirty="0">
                <a:solidFill>
                  <a:srgbClr val="FF0000"/>
                </a:solidFill>
              </a:rPr>
              <a:t>:</a:t>
            </a:r>
            <a:r>
              <a:rPr lang="zh-TW" altLang="en-US" sz="44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rgbClr val="FF0000"/>
                </a:solidFill>
              </a:rPr>
              <a:t>訴諸又因換取同意</a:t>
            </a: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xmlns="" id="{3B606775-B9B9-4272-A51B-B2294C6ED7B5}"/>
              </a:ext>
            </a:extLst>
          </p:cNvPr>
          <p:cNvSpPr/>
          <p:nvPr/>
        </p:nvSpPr>
        <p:spPr>
          <a:xfrm>
            <a:off x="6598763" y="5199934"/>
            <a:ext cx="4727181" cy="1550595"/>
          </a:xfrm>
          <a:prstGeom prst="roundRect">
            <a:avLst/>
          </a:prstGeom>
          <a:noFill/>
          <a:ln w="57150">
            <a:solidFill>
              <a:srgbClr val="2626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585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330</Words>
  <Application>Microsoft Office PowerPoint</Application>
  <PresentationFormat>自訂</PresentationFormat>
  <Paragraphs>47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政治=權力的運作</vt:lpstr>
      <vt:lpstr>PowerPoint 簡報</vt:lpstr>
      <vt:lpstr>為什麼權力愈來愈分散(微權力)?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國士 文</dc:creator>
  <cp:lastModifiedBy>UserAO752</cp:lastModifiedBy>
  <cp:revision>21</cp:revision>
  <dcterms:created xsi:type="dcterms:W3CDTF">2018-09-14T05:29:51Z</dcterms:created>
  <dcterms:modified xsi:type="dcterms:W3CDTF">2018-09-15T03:49:01Z</dcterms:modified>
</cp:coreProperties>
</file>