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3" r:id="rId4"/>
    <p:sldId id="270" r:id="rId5"/>
    <p:sldId id="271" r:id="rId6"/>
    <p:sldId id="266" r:id="rId7"/>
    <p:sldId id="264" r:id="rId8"/>
    <p:sldId id="267" r:id="rId9"/>
    <p:sldId id="272" r:id="rId10"/>
    <p:sldId id="262" r:id="rId11"/>
    <p:sldId id="268" r:id="rId12"/>
    <p:sldId id="269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-68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2CFAE99-2D37-4335-A53E-95C64ED3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9224D976-B250-4808-B4AD-BA7D425C5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49A8308D-295B-46AB-B0C5-AC8829EF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2B8C412B-C5AA-44E8-A2C7-623DCEB4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5F3C4373-664C-4C82-B42B-13789099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11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7B5BEF7-58DE-4C80-8EE9-DA6743FB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D6E53870-385A-4449-90F2-BDEF463D0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3EB5E5DE-E8A4-4152-9D25-36275C29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634467D-AB93-4A0A-A3AD-029A039B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983D5607-1BF1-4BF6-B1B8-DE036AA5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25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37EC6371-D8EF-4F27-994D-443E7A86D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66D1A63B-A792-4AE4-B327-A10A8730B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C3DABB10-48BA-4C5A-99C5-5AF54238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091AF988-FE60-476C-87E5-0A8AD842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F646BDC2-7B07-4D1C-BB78-D1D8C3FB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2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9D9865F5-FBC4-4CF9-A5A9-FF816545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1345AF08-8093-4130-ABCF-C2579E2B8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77E656D1-3862-4BDD-A101-C7E6131D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0BB66E8D-8EC1-4050-B797-00847B73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67384DE8-31AE-454E-9F11-1C37834E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28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42A5F04-A4C2-4C28-82B0-CDF25BDC8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037F83E7-AFAE-400E-971C-4C2EF29EB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3D89C6AE-0DA3-4D86-A0B6-4ECE0FC9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2A7237B6-0EAC-42EA-9D3D-FD0C4A3E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A4911509-903F-41E0-A926-4EE71910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33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4A9BA90-ABAF-49D3-98D9-4C9DCB35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91BA71E0-0695-498E-9E7B-911318CFA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2DAF4AB0-0A4D-4F53-8BD8-D01A3D81E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E21A9A1F-2CFD-4D46-8C9B-6E4BE566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1B7B7737-0369-49FC-B38E-520A7A23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9D56031C-9AE1-4E8C-A699-3780C668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66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281206A-B084-4849-BBC6-ED82124B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EE728A89-8128-4776-B1DC-86085B46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5288E5E0-A6F2-427F-B327-FC7C34A99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59664025-B7C9-4121-A0BB-99E6B4CE6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3AC0266C-DFEF-40DA-80BB-FEBB19FCF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D791ECC3-1E9E-4D90-9935-2D8E472D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9C279946-1497-4C1E-8417-C5CB1CF7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48B22425-CF9C-46D1-8D95-D01150DF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39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C386F77-DA12-4C37-AC29-7E63F348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2B19B1C3-874D-4F22-BB11-9A19D5EB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3D522D25-1983-49B0-AC04-45CEE4EA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2441A86C-880D-45B9-AFA0-912FF587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02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CCF2E7B7-DBD0-40B8-8BC3-59C0BEFF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6175850D-0E3E-4A2D-A06B-6843F300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9401536D-71A9-491C-866C-8E3A5766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28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2DD7D5E-D44D-430E-9EF4-4C7822590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8F6F3D07-E863-4409-830A-338E55E47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3B21DBC7-C8DB-4BD0-81F8-2FAC006FA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01649BDB-8190-48E2-82C8-2C9C63982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EEAD25C7-81CB-40AF-9E6F-6AD29905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90CC6852-6571-4328-AD73-0E20B0F3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F5C9D8C-85FB-42FF-8F37-EAEC05FC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83E79282-5AF3-40AF-99E0-E4BB4D94A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2F3825A4-6F04-4ECE-831A-81B402E84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D0EF3F9D-70C2-4442-AB25-CCCF4843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9BD8FB62-8725-4E9F-B6CF-F835BFD8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7FC98386-567F-4977-BE88-C3162FF0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8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93434CC7-5858-4775-BBB6-4757966E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F9BBEE6B-B768-485E-B9B4-463A2F982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A609604-9871-4D7E-953C-9154FBAE2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8F2EC71-2D7A-4B46-A690-E141B32B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168C87A7-FAD8-4D74-940F-19CD380C7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928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BFD25BB2-E52D-46CD-BB84-4972C7E15CC3}"/>
              </a:ext>
            </a:extLst>
          </p:cNvPr>
          <p:cNvSpPr txBox="1"/>
          <p:nvPr/>
        </p:nvSpPr>
        <p:spPr>
          <a:xfrm rot="1163857">
            <a:off x="8882625" y="764848"/>
            <a:ext cx="307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accent6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="" xmlns:a16="http://schemas.microsoft.com/office/drawing/2014/main" id="{23609B94-C77C-4435-B0E2-CCC354C93F3A}"/>
              </a:ext>
            </a:extLst>
          </p:cNvPr>
          <p:cNvSpPr txBox="1"/>
          <p:nvPr/>
        </p:nvSpPr>
        <p:spPr>
          <a:xfrm rot="1397274">
            <a:off x="897804" y="1432489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2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="" xmlns:a16="http://schemas.microsoft.com/office/drawing/2014/main" id="{E1C344C3-F943-4FE3-9DB9-7E1879A84EAA}"/>
              </a:ext>
            </a:extLst>
          </p:cNvPr>
          <p:cNvSpPr txBox="1"/>
          <p:nvPr/>
        </p:nvSpPr>
        <p:spPr>
          <a:xfrm>
            <a:off x="9436913" y="3435285"/>
            <a:ext cx="2053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FF00"/>
                </a:solidFill>
              </a:rPr>
              <a:t>快問快答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="" xmlns:a16="http://schemas.microsoft.com/office/drawing/2014/main" id="{ED84DE5D-9DA6-4FC4-909F-D6303F43E995}"/>
              </a:ext>
            </a:extLst>
          </p:cNvPr>
          <p:cNvSpPr txBox="1"/>
          <p:nvPr/>
        </p:nvSpPr>
        <p:spPr>
          <a:xfrm rot="3398478">
            <a:off x="6265834" y="5350145"/>
            <a:ext cx="142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快問快答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="" xmlns:a16="http://schemas.microsoft.com/office/drawing/2014/main" id="{92687ECB-5E57-4CC3-BF0C-6D7994387136}"/>
              </a:ext>
            </a:extLst>
          </p:cNvPr>
          <p:cNvSpPr txBox="1"/>
          <p:nvPr/>
        </p:nvSpPr>
        <p:spPr>
          <a:xfrm rot="18817169">
            <a:off x="4642434" y="1550135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00B050"/>
                </a:solidFill>
              </a:rPr>
              <a:t>快問快答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="" xmlns:a16="http://schemas.microsoft.com/office/drawing/2014/main" id="{4EB16292-6162-4AF1-AAE8-2D2FCE01C78C}"/>
              </a:ext>
            </a:extLst>
          </p:cNvPr>
          <p:cNvSpPr txBox="1"/>
          <p:nvPr/>
        </p:nvSpPr>
        <p:spPr>
          <a:xfrm>
            <a:off x="2395807" y="378542"/>
            <a:ext cx="3079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快問快答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="" xmlns:a16="http://schemas.microsoft.com/office/drawing/2014/main" id="{9A8719F3-D01B-426B-9382-01DC432B17A5}"/>
              </a:ext>
            </a:extLst>
          </p:cNvPr>
          <p:cNvSpPr txBox="1"/>
          <p:nvPr/>
        </p:nvSpPr>
        <p:spPr>
          <a:xfrm rot="9260388">
            <a:off x="4390180" y="991963"/>
            <a:ext cx="3079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</a:rPr>
              <a:t>快問快答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="" xmlns:a16="http://schemas.microsoft.com/office/drawing/2014/main" id="{6274E61B-FE8E-4F96-8A3E-08603FF8F835}"/>
              </a:ext>
            </a:extLst>
          </p:cNvPr>
          <p:cNvSpPr txBox="1"/>
          <p:nvPr/>
        </p:nvSpPr>
        <p:spPr>
          <a:xfrm rot="18299102">
            <a:off x="334263" y="2905915"/>
            <a:ext cx="3079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0070C0"/>
                </a:solidFill>
              </a:rPr>
              <a:t>快問快答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="" xmlns:a16="http://schemas.microsoft.com/office/drawing/2014/main" id="{4310BBDB-E0C9-46E6-9593-B42B014B47DB}"/>
              </a:ext>
            </a:extLst>
          </p:cNvPr>
          <p:cNvSpPr txBox="1"/>
          <p:nvPr/>
        </p:nvSpPr>
        <p:spPr>
          <a:xfrm>
            <a:off x="3091992" y="2942843"/>
            <a:ext cx="5351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b="1" dirty="0">
                <a:solidFill>
                  <a:srgbClr val="262626"/>
                </a:solidFill>
              </a:rPr>
              <a:t>快問快答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="" xmlns:a16="http://schemas.microsoft.com/office/drawing/2014/main" id="{E5811A52-1B6F-4762-A94A-82BB1CFF20B1}"/>
              </a:ext>
            </a:extLst>
          </p:cNvPr>
          <p:cNvSpPr txBox="1"/>
          <p:nvPr/>
        </p:nvSpPr>
        <p:spPr>
          <a:xfrm rot="3312607">
            <a:off x="7429893" y="2084145"/>
            <a:ext cx="3079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快問快答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="" xmlns:a16="http://schemas.microsoft.com/office/drawing/2014/main" id="{6B1FFB7F-B8BB-4D2C-93BD-69F9F4A63E05}"/>
              </a:ext>
            </a:extLst>
          </p:cNvPr>
          <p:cNvSpPr txBox="1"/>
          <p:nvPr/>
        </p:nvSpPr>
        <p:spPr>
          <a:xfrm rot="8345000">
            <a:off x="2139318" y="5641955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>
                    <a:lumMod val="65000"/>
                  </a:schemeClr>
                </a:solidFill>
              </a:rPr>
              <a:t>快問快答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="" xmlns:a16="http://schemas.microsoft.com/office/drawing/2014/main" id="{6A2FFFC9-D44D-4800-ACC6-715C4D2CC859}"/>
              </a:ext>
            </a:extLst>
          </p:cNvPr>
          <p:cNvSpPr txBox="1"/>
          <p:nvPr/>
        </p:nvSpPr>
        <p:spPr>
          <a:xfrm rot="20001724">
            <a:off x="849517" y="5309950"/>
            <a:ext cx="1288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chemeClr val="accent6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="" xmlns:a16="http://schemas.microsoft.com/office/drawing/2014/main" id="{94D24BA5-37F3-4783-BABC-A346EC1C9CAE}"/>
              </a:ext>
            </a:extLst>
          </p:cNvPr>
          <p:cNvSpPr txBox="1"/>
          <p:nvPr/>
        </p:nvSpPr>
        <p:spPr>
          <a:xfrm rot="19374217">
            <a:off x="8618675" y="4840736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7030A0"/>
                </a:solidFill>
              </a:rPr>
              <a:t>快問快答</a:t>
            </a:r>
          </a:p>
        </p:txBody>
      </p:sp>
    </p:spTree>
    <p:extLst>
      <p:ext uri="{BB962C8B-B14F-4D97-AF65-F5344CB8AC3E}">
        <p14:creationId xmlns:p14="http://schemas.microsoft.com/office/powerpoint/2010/main" val="208711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2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9" y="950976"/>
            <a:ext cx="10968652" cy="4864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TW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zh-TW" altLang="en-US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明</a:t>
            </a:r>
            <a:r>
              <a:rPr lang="zh-TW" altLang="en-US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日進行</a:t>
            </a:r>
            <a:r>
              <a:rPr lang="zh-TW" altLang="en-US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曲</a:t>
            </a:r>
            <a:r>
              <a:rPr lang="en-US" altLang="zh-TW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&gt;</a:t>
            </a:r>
          </a:p>
          <a:p>
            <a:pPr marL="0" indent="0" algn="ctr">
              <a:buNone/>
            </a:pPr>
            <a:endParaRPr lang="en-US" altLang="zh-TW" sz="96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倡</a:t>
            </a:r>
            <a:r>
              <a:rPr lang="zh-TW" altLang="en-US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導的共</a:t>
            </a:r>
            <a:r>
              <a:rPr lang="zh-TW" altLang="en-US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享概念</a:t>
            </a:r>
            <a:r>
              <a:rPr lang="en-US" altLang="zh-TW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en-US" altLang="zh-TW" sz="96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3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1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在共享的時代</a:t>
            </a:r>
            <a:r>
              <a:rPr lang="zh-TW" altLang="en-US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裡</a:t>
            </a:r>
            <a: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b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8000" u="sng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所</a:t>
            </a:r>
            <a:r>
              <a:rPr lang="zh-TW" altLang="en-US" sz="80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有權</a:t>
            </a:r>
            <a:r>
              <a:rPr lang="zh-TW" altLang="en-US" sz="80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轉變為</a:t>
            </a:r>
            <a:r>
              <a:rPr lang="zh-TW" altLang="en-US" sz="80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取用</a:t>
            </a:r>
            <a:r>
              <a:rPr lang="zh-TW" altLang="en-US" sz="8000" u="sng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權</a:t>
            </a:r>
            <a: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8000" u="sng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市</a:t>
            </a:r>
            <a:r>
              <a:rPr lang="zh-TW" altLang="en-US" sz="80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場</a:t>
            </a:r>
            <a:r>
              <a:rPr lang="zh-TW" altLang="en-US" sz="80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轉型為</a:t>
            </a:r>
            <a:r>
              <a:rPr lang="zh-TW" altLang="en-US" sz="80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網路</a:t>
            </a:r>
            <a:endParaRPr lang="en-US" sz="8000" u="sng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463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6" y="292608"/>
            <a:ext cx="11533632" cy="6230112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甘地的</a:t>
            </a:r>
            <a:r>
              <a:rPr lang="zh-TW" altLang="en-US" sz="8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快樂</a:t>
            </a:r>
            <a:r>
              <a:rPr lang="zh-TW" altLang="en-US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理論</a:t>
            </a:r>
            <a:r>
              <a:rPr lang="en-US" altLang="zh-TW" sz="80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altLang="zh-TW" sz="60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唯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有</a:t>
            </a:r>
            <a:r>
              <a:rPr lang="zh-TW" altLang="en-US" sz="66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自願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且</a:t>
            </a:r>
            <a:r>
              <a:rPr lang="zh-TW" altLang="en-US" sz="66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蓄意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減少需求</a:t>
            </a: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endParaRPr lang="en-US" altLang="zh-TW" sz="66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一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個人才可能更堅定且自在</a:t>
            </a: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地</a:t>
            </a:r>
            <a:endParaRPr lang="en-US" altLang="zh-TW" sz="66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和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其他人</a:t>
            </a:r>
            <a:r>
              <a:rPr lang="zh-TW" altLang="en-US" sz="6600" u="sng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協同</a:t>
            </a:r>
            <a:r>
              <a:rPr lang="zh-TW" altLang="en-US" sz="66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生活在</a:t>
            </a:r>
            <a:r>
              <a:rPr lang="zh-TW" altLang="en-US" sz="66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一起！</a:t>
            </a:r>
            <a:endParaRPr lang="en-US" sz="66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" y="365125"/>
            <a:ext cx="11960352" cy="630389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為使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地球資源不至於太快消耗殆盡，我們必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須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zh-TW" alt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縮</a:t>
            </a:r>
            <a:r>
              <a:rPr lang="zh-TW" alt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小富人的生態足</a:t>
            </a:r>
            <a:r>
              <a:rPr lang="zh-TW" alt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跡</a:t>
            </a:r>
            <a:r>
              <a:rPr lang="en-US" altLang="zh-TW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zh-TW" alt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設</a:t>
            </a:r>
            <a:r>
              <a:rPr lang="zh-TW" alt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法阻止窮人人口的大幅激增</a:t>
            </a:r>
            <a:br>
              <a:rPr lang="zh-TW" alt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sz="6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992" y="682752"/>
            <a:ext cx="11692128" cy="4767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8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減</a:t>
            </a:r>
            <a:r>
              <a:rPr lang="zh-TW" altLang="en-US" sz="8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緩貧窮國家人口激增現象，較有效的方式</a:t>
            </a:r>
            <a:r>
              <a:rPr lang="zh-TW" altLang="en-US" sz="8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en-US" altLang="zh-TW" sz="8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</a:p>
          <a:p>
            <a:pPr marL="0" indent="0">
              <a:buNone/>
            </a:pPr>
            <a:endParaRPr lang="en-US" altLang="zh-TW" sz="8000" u="sng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TW" altLang="en-US" sz="7200" u="sng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倡</a:t>
            </a:r>
            <a:r>
              <a:rPr lang="zh-TW" altLang="en-US" sz="7200" u="sng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導節</a:t>
            </a:r>
            <a:r>
              <a:rPr lang="zh-TW" altLang="en-US" sz="7200" u="sng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育觀念</a:t>
            </a:r>
            <a:r>
              <a:rPr lang="zh-TW" altLang="en-US" sz="72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或</a:t>
            </a:r>
            <a:r>
              <a:rPr lang="zh-TW" altLang="en-US" sz="7200" u="sng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電</a:t>
            </a:r>
            <a:r>
              <a:rPr lang="zh-TW" altLang="en-US" sz="7200" u="sng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力普及化</a:t>
            </a:r>
            <a:r>
              <a:rPr lang="en-US" sz="72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altLang="zh-TW" sz="7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512064"/>
            <a:ext cx="11155680" cy="56648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若地球上的每個社群都有電可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用</a:t>
            </a: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讓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工作效率大為提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升</a:t>
            </a: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貧窮家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庭便不需要這麼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多勞動人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口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數</a:t>
            </a: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倡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導節育便可能成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功</a:t>
            </a:r>
            <a:endParaRPr lang="en-US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5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" y="658368"/>
            <a:ext cx="11740896" cy="57136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透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過</a:t>
            </a:r>
            <a:r>
              <a:rPr lang="zh-TW" altLang="en-US" sz="5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智慧微功率電</a:t>
            </a:r>
            <a:r>
              <a:rPr lang="zh-TW" altLang="en-US" sz="5400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網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之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建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置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與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連網</a:t>
            </a: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即可彼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此連結，建構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成全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國電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網</a:t>
            </a: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中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央集權式電力結構將被改造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成</a:t>
            </a:r>
            <a:r>
              <a:rPr lang="en-US" altLang="zh-TW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</a:p>
          <a:p>
            <a:pPr marL="0" indent="0" algn="ctr">
              <a:buNone/>
            </a:pPr>
            <a:endParaRPr lang="en-US" altLang="zh-TW" sz="5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5400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分</a:t>
            </a:r>
            <a:r>
              <a:rPr lang="zh-TW" altLang="en-US" sz="5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散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、</a:t>
            </a:r>
            <a:r>
              <a:rPr lang="zh-TW" altLang="en-US" sz="5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協同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且</a:t>
            </a:r>
            <a:r>
              <a:rPr lang="zh-TW" altLang="en-US" sz="5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橫向分布</a:t>
            </a:r>
            <a:r>
              <a:rPr lang="zh-TW" alt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的電力網</a:t>
            </a:r>
            <a:r>
              <a:rPr lang="zh-TW" alt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路</a:t>
            </a:r>
            <a:endParaRPr lang="en-US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42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04" y="365125"/>
            <a:ext cx="11923776" cy="618197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人類的旅程史暗示</a:t>
            </a:r>
            <a:r>
              <a:rPr lang="zh-TW" altLang="en-US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出</a:t>
            </a:r>
            <a:r>
              <a:rPr lang="en-US" altLang="zh-TW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br>
              <a:rPr lang="en-US" altLang="zh-TW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7200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幸</a:t>
            </a:r>
            <a:r>
              <a:rPr lang="zh-TW" altLang="en-US" sz="72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福</a:t>
            </a:r>
            <a:r>
              <a:rPr lang="zh-TW" altLang="en-US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無法從物質主義中發</a:t>
            </a:r>
            <a:r>
              <a:rPr lang="zh-TW" altLang="en-US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現</a:t>
            </a:r>
            <a:r>
              <a:rPr lang="en-US" altLang="zh-TW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7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7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而會</a:t>
            </a:r>
            <a:r>
              <a:rPr lang="zh-TW" alt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在</a:t>
            </a:r>
            <a:r>
              <a:rPr lang="zh-TW" altLang="en-US" sz="72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發揮同理心</a:t>
            </a:r>
            <a:r>
              <a:rPr lang="zh-TW" altLang="en-US" sz="6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的時刻找</a:t>
            </a:r>
            <a:r>
              <a:rPr lang="zh-TW" altLang="en-US" sz="6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到</a:t>
            </a:r>
            <a:endParaRPr lang="en-US" sz="6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3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584" y="637973"/>
            <a:ext cx="10515600" cy="20299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8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  <a:r>
              <a:rPr lang="zh-TW" altLang="en-US" sz="8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史上最沒有偏</a:t>
            </a:r>
            <a:r>
              <a:rPr lang="zh-TW" altLang="en-US" sz="8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見</a:t>
            </a:r>
            <a:endParaRPr lang="en-US" altLang="zh-TW" sz="8800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8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也</a:t>
            </a:r>
            <a:r>
              <a:rPr lang="zh-TW" altLang="en-US" sz="8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最有同理心的世代</a:t>
            </a:r>
            <a:r>
              <a:rPr lang="zh-TW" altLang="en-US" sz="8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  <a:endParaRPr lang="en-US" altLang="zh-TW" sz="8800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en-US" altLang="zh-TW" sz="96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96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en-US" altLang="zh-TW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</a:t>
            </a:r>
            <a:r>
              <a:rPr lang="zh-TW" altLang="en-US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世代或</a:t>
            </a:r>
            <a:r>
              <a:rPr lang="en-US" altLang="zh-TW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</a:t>
            </a:r>
            <a:r>
              <a:rPr lang="zh-TW" altLang="en-US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世代</a:t>
            </a:r>
            <a:r>
              <a:rPr lang="en-US" altLang="zh-TW" sz="9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zh-TW" altLang="en-US" sz="96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95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233738"/>
            <a:ext cx="12045696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相較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世代，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世代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更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不信任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政府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、商業社群和各種專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家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他們較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信任網路上的</a:t>
            </a:r>
            <a:r>
              <a:rPr lang="zh-TW" altLang="en-US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協同合作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者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相</a:t>
            </a:r>
            <a:r>
              <a:rPr lang="zh-TW" altLang="en-US" sz="4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信</a:t>
            </a:r>
            <a:r>
              <a:rPr lang="zh-TW" altLang="en-US" sz="49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同儕</a:t>
            </a:r>
            <a:r>
              <a:rPr lang="zh-TW" altLang="en-US" sz="4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及結合</a:t>
            </a:r>
            <a:r>
              <a:rPr lang="zh-TW" altLang="en-US" sz="49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群體智</a:t>
            </a:r>
            <a:r>
              <a:rPr lang="zh-TW" altLang="en-US" sz="4900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慧</a:t>
            </a:r>
            <a:r>
              <a:rPr lang="zh-TW" altLang="en-US" sz="4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提</a:t>
            </a:r>
            <a:r>
              <a:rPr lang="zh-TW" altLang="en-US" sz="4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供</a:t>
            </a:r>
            <a:r>
              <a:rPr lang="zh-TW" altLang="en-US" sz="4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的意見與</a:t>
            </a:r>
            <a:r>
              <a:rPr lang="zh-TW" altLang="en-US" sz="4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評價</a:t>
            </a:r>
            <a:endParaRPr lang="en-US" sz="4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816" y="243205"/>
            <a:ext cx="11887200" cy="1325563"/>
          </a:xfrm>
        </p:spPr>
        <p:txBody>
          <a:bodyPr/>
          <a:lstStyle/>
          <a:p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社會結構的轉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變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從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人類心靈的意識型</a:t>
            </a:r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態來</a:t>
            </a:r>
            <a:r>
              <a:rPr lang="zh-TW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看</a:t>
            </a:r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1715072"/>
            <a:ext cx="11655552" cy="49539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神話意識 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覓食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狩獵，血親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endParaRPr lang="en-US" altLang="zh-TW" sz="39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TW" sz="3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ð"/>
            </a:pP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學意識 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書寫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農業灌溉生產，教友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endParaRPr lang="en-US" altLang="zh-TW" sz="39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ð"/>
            </a:pPr>
            <a:endParaRPr lang="en-US" altLang="zh-TW" sz="3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 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意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識型態意識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燃煤蒸氣印刷</a:t>
            </a: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鐵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路運輸，本國同胞</a:t>
            </a: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0" indent="0">
              <a:buNone/>
            </a:pP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US" altLang="zh-TW" sz="3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 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心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理意識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電氣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化</a:t>
            </a: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石油</a:t>
            </a: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汽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車運</a:t>
            </a:r>
            <a:r>
              <a:rPr lang="zh-TW" altLang="en-US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輸，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人際關係</a:t>
            </a:r>
            <a:r>
              <a:rPr lang="en-US" altLang="zh-TW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zh-TW" altLang="en-US" sz="3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同好社群</a:t>
            </a:r>
            <a:r>
              <a:rPr lang="en-US" altLang="zh-TW" sz="3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0" indent="0" algn="ctr">
              <a:buNone/>
            </a:pPr>
            <a:endParaRPr lang="en-US" altLang="zh-TW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類</a:t>
            </a:r>
            <a:r>
              <a:rPr lang="zh-TW" altLang="en-US" sz="4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同理心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逐漸擴展到規模更大的</a:t>
            </a:r>
            <a:r>
              <a:rPr lang="zh-TW" altLang="en-US" sz="4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虛擬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家</a:t>
            </a:r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庭</a:t>
            </a:r>
            <a:endParaRPr lang="zh-TW" alt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305</Words>
  <Application>Microsoft Office PowerPoint</Application>
  <PresentationFormat>自訂</PresentationFormat>
  <Paragraphs>56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PowerPoint 簡報</vt:lpstr>
      <vt:lpstr>為使地球資源不至於太快消耗殆盡，我們必須:    1. 縮小富人的生態足跡  2. 設法阻止窮人人口的大幅激增 </vt:lpstr>
      <vt:lpstr>PowerPoint 簡報</vt:lpstr>
      <vt:lpstr>PowerPoint 簡報</vt:lpstr>
      <vt:lpstr>PowerPoint 簡報</vt:lpstr>
      <vt:lpstr>人類的旅程史暗示出…  幸福無法從物質主義中發現  而會在發揮同理心的時刻找到</vt:lpstr>
      <vt:lpstr>PowerPoint 簡報</vt:lpstr>
      <vt:lpstr>  相較X世代，Y世代…  更不信任政府、商業社群和各種專家  他們較信任網路上的協同合作者  相信同儕及結合群體智慧提供的意見與評價</vt:lpstr>
      <vt:lpstr>社會結構的轉變:從人類心靈的意識型態來看…</vt:lpstr>
      <vt:lpstr>PowerPoint 簡報</vt:lpstr>
      <vt:lpstr>在共享的時代裡…  所有權轉變為取用權  市場轉型為網路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國士 文</dc:creator>
  <cp:lastModifiedBy>UserAO752</cp:lastModifiedBy>
  <cp:revision>34</cp:revision>
  <dcterms:created xsi:type="dcterms:W3CDTF">2018-09-14T05:29:51Z</dcterms:created>
  <dcterms:modified xsi:type="dcterms:W3CDTF">2018-09-15T03:52:07Z</dcterms:modified>
</cp:coreProperties>
</file>