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  <p:sldMasterId id="2147483660" r:id="rId3"/>
    <p:sldMasterId id="2147483675" r:id="rId4"/>
    <p:sldMasterId id="2147483690" r:id="rId5"/>
  </p:sldMasterIdLst>
  <p:notesMasterIdLst>
    <p:notesMasterId r:id="rId46"/>
  </p:notesMasterIdLst>
  <p:handoutMasterIdLst>
    <p:handoutMasterId r:id="rId47"/>
  </p:handoutMasterIdLst>
  <p:sldIdLst>
    <p:sldId id="258" r:id="rId6"/>
    <p:sldId id="276" r:id="rId7"/>
    <p:sldId id="282" r:id="rId8"/>
    <p:sldId id="283" r:id="rId9"/>
    <p:sldId id="284" r:id="rId10"/>
    <p:sldId id="277" r:id="rId11"/>
    <p:sldId id="286" r:id="rId12"/>
    <p:sldId id="285" r:id="rId13"/>
    <p:sldId id="280" r:id="rId14"/>
    <p:sldId id="287" r:id="rId15"/>
    <p:sldId id="291" r:id="rId16"/>
    <p:sldId id="292" r:id="rId17"/>
    <p:sldId id="294" r:id="rId18"/>
    <p:sldId id="293" r:id="rId19"/>
    <p:sldId id="299" r:id="rId20"/>
    <p:sldId id="300" r:id="rId21"/>
    <p:sldId id="295" r:id="rId22"/>
    <p:sldId id="296" r:id="rId23"/>
    <p:sldId id="297" r:id="rId24"/>
    <p:sldId id="298" r:id="rId25"/>
    <p:sldId id="281" r:id="rId26"/>
    <p:sldId id="288" r:id="rId27"/>
    <p:sldId id="278" r:id="rId28"/>
    <p:sldId id="289" r:id="rId29"/>
    <p:sldId id="301" r:id="rId30"/>
    <p:sldId id="305" r:id="rId31"/>
    <p:sldId id="302" r:id="rId32"/>
    <p:sldId id="303" r:id="rId33"/>
    <p:sldId id="304" r:id="rId34"/>
    <p:sldId id="279" r:id="rId35"/>
    <p:sldId id="307" r:id="rId36"/>
    <p:sldId id="290" r:id="rId37"/>
    <p:sldId id="306" r:id="rId38"/>
    <p:sldId id="309" r:id="rId39"/>
    <p:sldId id="269" r:id="rId40"/>
    <p:sldId id="308" r:id="rId41"/>
    <p:sldId id="310" r:id="rId42"/>
    <p:sldId id="311" r:id="rId43"/>
    <p:sldId id="312" r:id="rId44"/>
    <p:sldId id="313" r:id="rId4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Animation="0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3" autoAdjust="0"/>
    <p:restoredTop sz="95324" autoAdjust="0"/>
  </p:normalViewPr>
  <p:slideViewPr>
    <p:cSldViewPr snapToGrid="0">
      <p:cViewPr>
        <p:scale>
          <a:sx n="70" d="100"/>
          <a:sy n="70" d="100"/>
        </p:scale>
        <p:origin x="-540" y="-26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2808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slideMaster" Target="slideMasters/slideMaster2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notesMaster" Target="notesMasters/notes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" Type="http://schemas.openxmlformats.org/officeDocument/2006/relationships/slideMaster" Target="slideMasters/slideMaster4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4" Type="http://schemas.openxmlformats.org/officeDocument/2006/relationships/slideMaster" Target="slideMasters/slideMaster3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presProps" Target="presProps.xml"/><Relationship Id="rId8" Type="http://schemas.openxmlformats.org/officeDocument/2006/relationships/slide" Target="slides/slide3.xml"/><Relationship Id="rId51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E500BAC-5A59-4AB5-87FA-A4662F4093B7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5DE72CC0-BC2F-4373-B75F-341F41EB1D32}">
      <dgm:prSet phldrT="[文字]"/>
      <dgm:spPr/>
      <dgm:t>
        <a:bodyPr/>
        <a:lstStyle/>
        <a:p>
          <a:r>
            <a:rPr lang="zh-TW" altLang="en-US" dirty="0" smtClean="0"/>
            <a:t>卵</a:t>
          </a:r>
          <a:endParaRPr lang="zh-TW" altLang="en-US" dirty="0"/>
        </a:p>
      </dgm:t>
    </dgm:pt>
    <dgm:pt modelId="{C82F946E-F265-4DC7-A707-6F8FABAAE905}" type="parTrans" cxnId="{97434CA6-7ABB-4D0A-94B5-A5F7ECFC7EB6}">
      <dgm:prSet/>
      <dgm:spPr/>
      <dgm:t>
        <a:bodyPr/>
        <a:lstStyle/>
        <a:p>
          <a:endParaRPr lang="zh-TW" altLang="en-US"/>
        </a:p>
      </dgm:t>
    </dgm:pt>
    <dgm:pt modelId="{59033ADE-1FA6-48B9-98B5-A94B89511A13}" type="sibTrans" cxnId="{97434CA6-7ABB-4D0A-94B5-A5F7ECFC7EB6}">
      <dgm:prSet/>
      <dgm:spPr/>
      <dgm:t>
        <a:bodyPr/>
        <a:lstStyle/>
        <a:p>
          <a:endParaRPr lang="zh-TW" altLang="en-US"/>
        </a:p>
      </dgm:t>
    </dgm:pt>
    <dgm:pt modelId="{C5564E30-1DFD-43F6-AB0B-44796F5B3EE4}">
      <dgm:prSet phldrT="[文字]"/>
      <dgm:spPr/>
      <dgm:t>
        <a:bodyPr/>
        <a:lstStyle/>
        <a:p>
          <a:r>
            <a:rPr lang="zh-TW" altLang="en-US" dirty="0" smtClean="0"/>
            <a:t>一齡幼蟲</a:t>
          </a:r>
          <a:endParaRPr lang="zh-TW" altLang="en-US" dirty="0"/>
        </a:p>
      </dgm:t>
    </dgm:pt>
    <dgm:pt modelId="{51A7DA02-B0FE-4860-A0FC-C8520DA788B0}" type="parTrans" cxnId="{A4560A7B-990E-49FC-8497-3B96356C8D19}">
      <dgm:prSet/>
      <dgm:spPr/>
      <dgm:t>
        <a:bodyPr/>
        <a:lstStyle/>
        <a:p>
          <a:endParaRPr lang="zh-TW" altLang="en-US"/>
        </a:p>
      </dgm:t>
    </dgm:pt>
    <dgm:pt modelId="{7F614BD3-809E-4ABC-8E42-724A7935AD85}" type="sibTrans" cxnId="{A4560A7B-990E-49FC-8497-3B96356C8D19}">
      <dgm:prSet/>
      <dgm:spPr/>
      <dgm:t>
        <a:bodyPr/>
        <a:lstStyle/>
        <a:p>
          <a:endParaRPr lang="zh-TW" altLang="en-US"/>
        </a:p>
      </dgm:t>
    </dgm:pt>
    <dgm:pt modelId="{1819D8D8-BF34-4CAC-86D6-19D5908D7AA8}">
      <dgm:prSet phldrT="[文字]"/>
      <dgm:spPr/>
      <dgm:t>
        <a:bodyPr/>
        <a:lstStyle/>
        <a:p>
          <a:r>
            <a:rPr lang="zh-TW" altLang="en-US" dirty="0" smtClean="0"/>
            <a:t>二齡幼蟲</a:t>
          </a:r>
          <a:endParaRPr lang="zh-TW" altLang="en-US" dirty="0"/>
        </a:p>
      </dgm:t>
    </dgm:pt>
    <dgm:pt modelId="{0AFF7452-EC83-4F7B-9B98-28CBB53C7C00}" type="parTrans" cxnId="{9927DDFB-872F-4703-AF9C-21ABF8135338}">
      <dgm:prSet/>
      <dgm:spPr/>
      <dgm:t>
        <a:bodyPr/>
        <a:lstStyle/>
        <a:p>
          <a:endParaRPr lang="zh-TW" altLang="en-US"/>
        </a:p>
      </dgm:t>
    </dgm:pt>
    <dgm:pt modelId="{EF034370-E180-4FD7-9DDB-00242C73C4E6}" type="sibTrans" cxnId="{9927DDFB-872F-4703-AF9C-21ABF8135338}">
      <dgm:prSet/>
      <dgm:spPr/>
      <dgm:t>
        <a:bodyPr/>
        <a:lstStyle/>
        <a:p>
          <a:endParaRPr lang="zh-TW" altLang="en-US"/>
        </a:p>
      </dgm:t>
    </dgm:pt>
    <dgm:pt modelId="{CB7933FA-2750-4708-A322-B0E8F01B6CE1}">
      <dgm:prSet phldrT="[文字]"/>
      <dgm:spPr/>
      <dgm:t>
        <a:bodyPr/>
        <a:lstStyle/>
        <a:p>
          <a:r>
            <a:rPr lang="zh-TW" altLang="en-US" dirty="0" smtClean="0"/>
            <a:t>三齡幼蟲</a:t>
          </a:r>
          <a:endParaRPr lang="zh-TW" altLang="en-US" dirty="0"/>
        </a:p>
      </dgm:t>
    </dgm:pt>
    <dgm:pt modelId="{BCB030C8-FA83-453B-A60C-BF4EC40E03FE}" type="parTrans" cxnId="{A241D540-58A4-444E-B05C-7F3F1FE173EC}">
      <dgm:prSet/>
      <dgm:spPr/>
      <dgm:t>
        <a:bodyPr/>
        <a:lstStyle/>
        <a:p>
          <a:endParaRPr lang="zh-TW" altLang="en-US"/>
        </a:p>
      </dgm:t>
    </dgm:pt>
    <dgm:pt modelId="{D7F70186-2135-4BF0-BDD9-66F66CA72A23}" type="sibTrans" cxnId="{A241D540-58A4-444E-B05C-7F3F1FE173EC}">
      <dgm:prSet/>
      <dgm:spPr/>
      <dgm:t>
        <a:bodyPr/>
        <a:lstStyle/>
        <a:p>
          <a:endParaRPr lang="zh-TW" altLang="en-US"/>
        </a:p>
      </dgm:t>
    </dgm:pt>
    <dgm:pt modelId="{E033114C-A1AE-4784-96CE-EE764935E6D4}">
      <dgm:prSet phldrT="[文字]"/>
      <dgm:spPr/>
      <dgm:t>
        <a:bodyPr/>
        <a:lstStyle/>
        <a:p>
          <a:r>
            <a:rPr lang="zh-TW" altLang="en-US" dirty="0" smtClean="0"/>
            <a:t>蛹</a:t>
          </a:r>
          <a:endParaRPr lang="zh-TW" altLang="en-US" dirty="0"/>
        </a:p>
      </dgm:t>
    </dgm:pt>
    <dgm:pt modelId="{641895EC-B44E-4D4D-9BE8-C2CC0D347D24}" type="parTrans" cxnId="{ED892E5F-042A-453D-9D61-EBB8674C8F5C}">
      <dgm:prSet/>
      <dgm:spPr/>
      <dgm:t>
        <a:bodyPr/>
        <a:lstStyle/>
        <a:p>
          <a:endParaRPr lang="zh-TW" altLang="en-US"/>
        </a:p>
      </dgm:t>
    </dgm:pt>
    <dgm:pt modelId="{838D00D8-53D4-4F5D-9FFD-6F7CC0F1CEAE}" type="sibTrans" cxnId="{ED892E5F-042A-453D-9D61-EBB8674C8F5C}">
      <dgm:prSet/>
      <dgm:spPr/>
      <dgm:t>
        <a:bodyPr/>
        <a:lstStyle/>
        <a:p>
          <a:endParaRPr lang="zh-TW" altLang="en-US"/>
        </a:p>
      </dgm:t>
    </dgm:pt>
    <dgm:pt modelId="{66559B88-3C0E-4396-A1A1-11A30C8472CD}">
      <dgm:prSet phldrT="[文字]"/>
      <dgm:spPr/>
      <dgm:t>
        <a:bodyPr/>
        <a:lstStyle/>
        <a:p>
          <a:r>
            <a:rPr lang="zh-TW" altLang="en-US" dirty="0" smtClean="0"/>
            <a:t>成蟲</a:t>
          </a:r>
          <a:endParaRPr lang="zh-TW" altLang="en-US" dirty="0"/>
        </a:p>
      </dgm:t>
    </dgm:pt>
    <dgm:pt modelId="{FE628758-F85D-4863-8459-EF7C4C76157C}" type="parTrans" cxnId="{317DEEE1-88A2-45A8-AA33-0DEC2E17704A}">
      <dgm:prSet/>
      <dgm:spPr/>
      <dgm:t>
        <a:bodyPr/>
        <a:lstStyle/>
        <a:p>
          <a:endParaRPr lang="zh-TW" altLang="en-US"/>
        </a:p>
      </dgm:t>
    </dgm:pt>
    <dgm:pt modelId="{237446A0-95D5-4A82-BD19-4C5371CBAE96}" type="sibTrans" cxnId="{317DEEE1-88A2-45A8-AA33-0DEC2E17704A}">
      <dgm:prSet/>
      <dgm:spPr/>
      <dgm:t>
        <a:bodyPr/>
        <a:lstStyle/>
        <a:p>
          <a:endParaRPr lang="zh-TW" altLang="en-US"/>
        </a:p>
      </dgm:t>
    </dgm:pt>
    <dgm:pt modelId="{5735C2B3-BB74-4FC1-85AE-955666728C94}" type="pres">
      <dgm:prSet presAssocID="{FE500BAC-5A59-4AB5-87FA-A4662F4093B7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E6ED85F1-0FB4-4C12-B24A-EB3A560974C4}" type="pres">
      <dgm:prSet presAssocID="{5DE72CC0-BC2F-4373-B75F-341F41EB1D32}" presName="node" presStyleLbl="node1" presStyleIdx="0" presStyleCnt="6" custRadScaleRad="87438" custRadScaleInc="-5342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9877190-D26C-45BF-992A-7EC63E02CB83}" type="pres">
      <dgm:prSet presAssocID="{5DE72CC0-BC2F-4373-B75F-341F41EB1D32}" presName="spNode" presStyleCnt="0"/>
      <dgm:spPr/>
    </dgm:pt>
    <dgm:pt modelId="{C0BAC235-B708-4FE6-AF00-BE07EFC76816}" type="pres">
      <dgm:prSet presAssocID="{59033ADE-1FA6-48B9-98B5-A94B89511A13}" presName="sibTrans" presStyleLbl="sibTrans1D1" presStyleIdx="0" presStyleCnt="6"/>
      <dgm:spPr/>
      <dgm:t>
        <a:bodyPr/>
        <a:lstStyle/>
        <a:p>
          <a:endParaRPr lang="zh-TW" altLang="en-US"/>
        </a:p>
      </dgm:t>
    </dgm:pt>
    <dgm:pt modelId="{FE2A2632-2D74-475F-BA8F-74F38D6C1D14}" type="pres">
      <dgm:prSet presAssocID="{C5564E30-1DFD-43F6-AB0B-44796F5B3EE4}" presName="node" presStyleLbl="node1" presStyleIdx="1" presStyleCnt="6" custRadScaleRad="102961" custRadScaleInc="5797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E847C51-FAE2-496A-998B-3A0608A6372A}" type="pres">
      <dgm:prSet presAssocID="{C5564E30-1DFD-43F6-AB0B-44796F5B3EE4}" presName="spNode" presStyleCnt="0"/>
      <dgm:spPr/>
    </dgm:pt>
    <dgm:pt modelId="{0B658E0D-83CE-413D-B25B-03EE19ED6B70}" type="pres">
      <dgm:prSet presAssocID="{7F614BD3-809E-4ABC-8E42-724A7935AD85}" presName="sibTrans" presStyleLbl="sibTrans1D1" presStyleIdx="1" presStyleCnt="6"/>
      <dgm:spPr/>
      <dgm:t>
        <a:bodyPr/>
        <a:lstStyle/>
        <a:p>
          <a:endParaRPr lang="zh-TW" altLang="en-US"/>
        </a:p>
      </dgm:t>
    </dgm:pt>
    <dgm:pt modelId="{E4961C48-6469-4F07-A29A-ED78F5569F60}" type="pres">
      <dgm:prSet presAssocID="{1819D8D8-BF34-4CAC-86D6-19D5908D7AA8}" presName="node" presStyleLbl="node1" presStyleIdx="2" presStyleCnt="6" custRadScaleRad="116479" custRadScaleInc="-2637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C69A5ED-0CA2-4D26-9FEC-8514172A3495}" type="pres">
      <dgm:prSet presAssocID="{1819D8D8-BF34-4CAC-86D6-19D5908D7AA8}" presName="spNode" presStyleCnt="0"/>
      <dgm:spPr/>
    </dgm:pt>
    <dgm:pt modelId="{155EB328-7717-42B7-B6C3-398D16BE52EC}" type="pres">
      <dgm:prSet presAssocID="{EF034370-E180-4FD7-9DDB-00242C73C4E6}" presName="sibTrans" presStyleLbl="sibTrans1D1" presStyleIdx="2" presStyleCnt="6"/>
      <dgm:spPr/>
      <dgm:t>
        <a:bodyPr/>
        <a:lstStyle/>
        <a:p>
          <a:endParaRPr lang="zh-TW" altLang="en-US"/>
        </a:p>
      </dgm:t>
    </dgm:pt>
    <dgm:pt modelId="{B67D4B60-5F34-43C2-958D-FE78196331AC}" type="pres">
      <dgm:prSet presAssocID="{CB7933FA-2750-4708-A322-B0E8F01B6CE1}" presName="node" presStyleLbl="node1" presStyleIdx="3" presStyleCnt="6" custRadScaleRad="75124" custRadScaleInc="1790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B7ED0F8-DC5B-4345-8549-7C9E194F368F}" type="pres">
      <dgm:prSet presAssocID="{CB7933FA-2750-4708-A322-B0E8F01B6CE1}" presName="spNode" presStyleCnt="0"/>
      <dgm:spPr/>
    </dgm:pt>
    <dgm:pt modelId="{B1F322B6-E27E-451C-8B51-863B2E8AF0EF}" type="pres">
      <dgm:prSet presAssocID="{D7F70186-2135-4BF0-BDD9-66F66CA72A23}" presName="sibTrans" presStyleLbl="sibTrans1D1" presStyleIdx="3" presStyleCnt="6"/>
      <dgm:spPr/>
      <dgm:t>
        <a:bodyPr/>
        <a:lstStyle/>
        <a:p>
          <a:endParaRPr lang="zh-TW" altLang="en-US"/>
        </a:p>
      </dgm:t>
    </dgm:pt>
    <dgm:pt modelId="{3F3DC3BF-E213-4FF5-9E77-7327A66E69CE}" type="pres">
      <dgm:prSet presAssocID="{E033114C-A1AE-4784-96CE-EE764935E6D4}" presName="node" presStyleLbl="node1" presStyleIdx="4" presStyleCnt="6" custRadScaleRad="132912" custRadScaleInc="5910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7D04977-9CC8-4FED-AE67-B7AEC9B1BC58}" type="pres">
      <dgm:prSet presAssocID="{E033114C-A1AE-4784-96CE-EE764935E6D4}" presName="spNode" presStyleCnt="0"/>
      <dgm:spPr/>
    </dgm:pt>
    <dgm:pt modelId="{BA7743FB-3307-4727-91B1-B0AD8292C1F9}" type="pres">
      <dgm:prSet presAssocID="{838D00D8-53D4-4F5D-9FFD-6F7CC0F1CEAE}" presName="sibTrans" presStyleLbl="sibTrans1D1" presStyleIdx="4" presStyleCnt="6"/>
      <dgm:spPr/>
      <dgm:t>
        <a:bodyPr/>
        <a:lstStyle/>
        <a:p>
          <a:endParaRPr lang="zh-TW" altLang="en-US"/>
        </a:p>
      </dgm:t>
    </dgm:pt>
    <dgm:pt modelId="{CBC7F733-0FCB-4AF9-BF47-7B5168F7E001}" type="pres">
      <dgm:prSet presAssocID="{66559B88-3C0E-4396-A1A1-11A30C8472CD}" presName="node" presStyleLbl="node1" presStyleIdx="5" presStyleCnt="6" custRadScaleRad="129597" custRadScaleInc="-4358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9324A11-A704-43B7-8E9A-27AB8D13DE4B}" type="pres">
      <dgm:prSet presAssocID="{66559B88-3C0E-4396-A1A1-11A30C8472CD}" presName="spNode" presStyleCnt="0"/>
      <dgm:spPr/>
    </dgm:pt>
    <dgm:pt modelId="{5DF86269-D225-43E2-895B-D8B7893E71A5}" type="pres">
      <dgm:prSet presAssocID="{237446A0-95D5-4A82-BD19-4C5371CBAE96}" presName="sibTrans" presStyleLbl="sibTrans1D1" presStyleIdx="5" presStyleCnt="6"/>
      <dgm:spPr/>
      <dgm:t>
        <a:bodyPr/>
        <a:lstStyle/>
        <a:p>
          <a:endParaRPr lang="zh-TW" altLang="en-US"/>
        </a:p>
      </dgm:t>
    </dgm:pt>
  </dgm:ptLst>
  <dgm:cxnLst>
    <dgm:cxn modelId="{6454A772-F794-4CF9-AC1E-5F023F506B9A}" type="presOf" srcId="{5DE72CC0-BC2F-4373-B75F-341F41EB1D32}" destId="{E6ED85F1-0FB4-4C12-B24A-EB3A560974C4}" srcOrd="0" destOrd="0" presId="urn:microsoft.com/office/officeart/2005/8/layout/cycle5"/>
    <dgm:cxn modelId="{9BD26ABC-2ECC-45A0-B37F-5E07710836A9}" type="presOf" srcId="{66559B88-3C0E-4396-A1A1-11A30C8472CD}" destId="{CBC7F733-0FCB-4AF9-BF47-7B5168F7E001}" srcOrd="0" destOrd="0" presId="urn:microsoft.com/office/officeart/2005/8/layout/cycle5"/>
    <dgm:cxn modelId="{FB382B1C-6111-4946-AB5C-0B8CDCC36A4F}" type="presOf" srcId="{EF034370-E180-4FD7-9DDB-00242C73C4E6}" destId="{155EB328-7717-42B7-B6C3-398D16BE52EC}" srcOrd="0" destOrd="0" presId="urn:microsoft.com/office/officeart/2005/8/layout/cycle5"/>
    <dgm:cxn modelId="{A952ECD7-409C-412C-9731-B4226175DA62}" type="presOf" srcId="{237446A0-95D5-4A82-BD19-4C5371CBAE96}" destId="{5DF86269-D225-43E2-895B-D8B7893E71A5}" srcOrd="0" destOrd="0" presId="urn:microsoft.com/office/officeart/2005/8/layout/cycle5"/>
    <dgm:cxn modelId="{A89F3867-5C75-4343-9327-7DAB45138BD1}" type="presOf" srcId="{1819D8D8-BF34-4CAC-86D6-19D5908D7AA8}" destId="{E4961C48-6469-4F07-A29A-ED78F5569F60}" srcOrd="0" destOrd="0" presId="urn:microsoft.com/office/officeart/2005/8/layout/cycle5"/>
    <dgm:cxn modelId="{BD70336C-4390-40C2-AECC-7C020D81CE36}" type="presOf" srcId="{838D00D8-53D4-4F5D-9FFD-6F7CC0F1CEAE}" destId="{BA7743FB-3307-4727-91B1-B0AD8292C1F9}" srcOrd="0" destOrd="0" presId="urn:microsoft.com/office/officeart/2005/8/layout/cycle5"/>
    <dgm:cxn modelId="{97C921BD-F34B-46BE-9898-363BAB1C2CB2}" type="presOf" srcId="{C5564E30-1DFD-43F6-AB0B-44796F5B3EE4}" destId="{FE2A2632-2D74-475F-BA8F-74F38D6C1D14}" srcOrd="0" destOrd="0" presId="urn:microsoft.com/office/officeart/2005/8/layout/cycle5"/>
    <dgm:cxn modelId="{97434CA6-7ABB-4D0A-94B5-A5F7ECFC7EB6}" srcId="{FE500BAC-5A59-4AB5-87FA-A4662F4093B7}" destId="{5DE72CC0-BC2F-4373-B75F-341F41EB1D32}" srcOrd="0" destOrd="0" parTransId="{C82F946E-F265-4DC7-A707-6F8FABAAE905}" sibTransId="{59033ADE-1FA6-48B9-98B5-A94B89511A13}"/>
    <dgm:cxn modelId="{5ACFEA24-5D7C-4C80-8DD3-51B256A7FA2E}" type="presOf" srcId="{7F614BD3-809E-4ABC-8E42-724A7935AD85}" destId="{0B658E0D-83CE-413D-B25B-03EE19ED6B70}" srcOrd="0" destOrd="0" presId="urn:microsoft.com/office/officeart/2005/8/layout/cycle5"/>
    <dgm:cxn modelId="{A241D540-58A4-444E-B05C-7F3F1FE173EC}" srcId="{FE500BAC-5A59-4AB5-87FA-A4662F4093B7}" destId="{CB7933FA-2750-4708-A322-B0E8F01B6CE1}" srcOrd="3" destOrd="0" parTransId="{BCB030C8-FA83-453B-A60C-BF4EC40E03FE}" sibTransId="{D7F70186-2135-4BF0-BDD9-66F66CA72A23}"/>
    <dgm:cxn modelId="{C3D75C5B-368E-4D7F-B723-CCEE151B25F6}" type="presOf" srcId="{D7F70186-2135-4BF0-BDD9-66F66CA72A23}" destId="{B1F322B6-E27E-451C-8B51-863B2E8AF0EF}" srcOrd="0" destOrd="0" presId="urn:microsoft.com/office/officeart/2005/8/layout/cycle5"/>
    <dgm:cxn modelId="{3BD832F8-FA4B-4AB9-9EC6-D1C9FBA66996}" type="presOf" srcId="{FE500BAC-5A59-4AB5-87FA-A4662F4093B7}" destId="{5735C2B3-BB74-4FC1-85AE-955666728C94}" srcOrd="0" destOrd="0" presId="urn:microsoft.com/office/officeart/2005/8/layout/cycle5"/>
    <dgm:cxn modelId="{C93CCBFA-A874-40AF-9226-595B6153DE16}" type="presOf" srcId="{E033114C-A1AE-4784-96CE-EE764935E6D4}" destId="{3F3DC3BF-E213-4FF5-9E77-7327A66E69CE}" srcOrd="0" destOrd="0" presId="urn:microsoft.com/office/officeart/2005/8/layout/cycle5"/>
    <dgm:cxn modelId="{F50EC95F-86DB-4B0F-BFA8-1C26BA01AD38}" type="presOf" srcId="{CB7933FA-2750-4708-A322-B0E8F01B6CE1}" destId="{B67D4B60-5F34-43C2-958D-FE78196331AC}" srcOrd="0" destOrd="0" presId="urn:microsoft.com/office/officeart/2005/8/layout/cycle5"/>
    <dgm:cxn modelId="{317DEEE1-88A2-45A8-AA33-0DEC2E17704A}" srcId="{FE500BAC-5A59-4AB5-87FA-A4662F4093B7}" destId="{66559B88-3C0E-4396-A1A1-11A30C8472CD}" srcOrd="5" destOrd="0" parTransId="{FE628758-F85D-4863-8459-EF7C4C76157C}" sibTransId="{237446A0-95D5-4A82-BD19-4C5371CBAE96}"/>
    <dgm:cxn modelId="{23B613DE-E8DE-4E1B-9E6D-BF5BBEAA915C}" type="presOf" srcId="{59033ADE-1FA6-48B9-98B5-A94B89511A13}" destId="{C0BAC235-B708-4FE6-AF00-BE07EFC76816}" srcOrd="0" destOrd="0" presId="urn:microsoft.com/office/officeart/2005/8/layout/cycle5"/>
    <dgm:cxn modelId="{9927DDFB-872F-4703-AF9C-21ABF8135338}" srcId="{FE500BAC-5A59-4AB5-87FA-A4662F4093B7}" destId="{1819D8D8-BF34-4CAC-86D6-19D5908D7AA8}" srcOrd="2" destOrd="0" parTransId="{0AFF7452-EC83-4F7B-9B98-28CBB53C7C00}" sibTransId="{EF034370-E180-4FD7-9DDB-00242C73C4E6}"/>
    <dgm:cxn modelId="{ED892E5F-042A-453D-9D61-EBB8674C8F5C}" srcId="{FE500BAC-5A59-4AB5-87FA-A4662F4093B7}" destId="{E033114C-A1AE-4784-96CE-EE764935E6D4}" srcOrd="4" destOrd="0" parTransId="{641895EC-B44E-4D4D-9BE8-C2CC0D347D24}" sibTransId="{838D00D8-53D4-4F5D-9FFD-6F7CC0F1CEAE}"/>
    <dgm:cxn modelId="{A4560A7B-990E-49FC-8497-3B96356C8D19}" srcId="{FE500BAC-5A59-4AB5-87FA-A4662F4093B7}" destId="{C5564E30-1DFD-43F6-AB0B-44796F5B3EE4}" srcOrd="1" destOrd="0" parTransId="{51A7DA02-B0FE-4860-A0FC-C8520DA788B0}" sibTransId="{7F614BD3-809E-4ABC-8E42-724A7935AD85}"/>
    <dgm:cxn modelId="{C00AC549-B03A-416A-80D6-02E7AC75B5F8}" type="presParOf" srcId="{5735C2B3-BB74-4FC1-85AE-955666728C94}" destId="{E6ED85F1-0FB4-4C12-B24A-EB3A560974C4}" srcOrd="0" destOrd="0" presId="urn:microsoft.com/office/officeart/2005/8/layout/cycle5"/>
    <dgm:cxn modelId="{E8AF0301-2795-4D21-B2D9-AB432A8B124B}" type="presParOf" srcId="{5735C2B3-BB74-4FC1-85AE-955666728C94}" destId="{29877190-D26C-45BF-992A-7EC63E02CB83}" srcOrd="1" destOrd="0" presId="urn:microsoft.com/office/officeart/2005/8/layout/cycle5"/>
    <dgm:cxn modelId="{DB298818-0DB7-4B8E-A1C1-A8E3D45CA9E2}" type="presParOf" srcId="{5735C2B3-BB74-4FC1-85AE-955666728C94}" destId="{C0BAC235-B708-4FE6-AF00-BE07EFC76816}" srcOrd="2" destOrd="0" presId="urn:microsoft.com/office/officeart/2005/8/layout/cycle5"/>
    <dgm:cxn modelId="{010A9D7F-9805-4F77-91D4-FFE580453E31}" type="presParOf" srcId="{5735C2B3-BB74-4FC1-85AE-955666728C94}" destId="{FE2A2632-2D74-475F-BA8F-74F38D6C1D14}" srcOrd="3" destOrd="0" presId="urn:microsoft.com/office/officeart/2005/8/layout/cycle5"/>
    <dgm:cxn modelId="{84398F5C-FC89-4772-9A0F-088F6ECF08C5}" type="presParOf" srcId="{5735C2B3-BB74-4FC1-85AE-955666728C94}" destId="{6E847C51-FAE2-496A-998B-3A0608A6372A}" srcOrd="4" destOrd="0" presId="urn:microsoft.com/office/officeart/2005/8/layout/cycle5"/>
    <dgm:cxn modelId="{2CCD9A5B-694A-445B-97B1-D0D1CFF0E3E8}" type="presParOf" srcId="{5735C2B3-BB74-4FC1-85AE-955666728C94}" destId="{0B658E0D-83CE-413D-B25B-03EE19ED6B70}" srcOrd="5" destOrd="0" presId="urn:microsoft.com/office/officeart/2005/8/layout/cycle5"/>
    <dgm:cxn modelId="{B7B7ACB3-851F-4344-8D9B-70C29791D876}" type="presParOf" srcId="{5735C2B3-BB74-4FC1-85AE-955666728C94}" destId="{E4961C48-6469-4F07-A29A-ED78F5569F60}" srcOrd="6" destOrd="0" presId="urn:microsoft.com/office/officeart/2005/8/layout/cycle5"/>
    <dgm:cxn modelId="{9B34DF66-8830-4E43-B8C9-8E3C90BA1C37}" type="presParOf" srcId="{5735C2B3-BB74-4FC1-85AE-955666728C94}" destId="{2C69A5ED-0CA2-4D26-9FEC-8514172A3495}" srcOrd="7" destOrd="0" presId="urn:microsoft.com/office/officeart/2005/8/layout/cycle5"/>
    <dgm:cxn modelId="{DE7B3C16-8CE7-41E7-8198-3194B40298A9}" type="presParOf" srcId="{5735C2B3-BB74-4FC1-85AE-955666728C94}" destId="{155EB328-7717-42B7-B6C3-398D16BE52EC}" srcOrd="8" destOrd="0" presId="urn:microsoft.com/office/officeart/2005/8/layout/cycle5"/>
    <dgm:cxn modelId="{BA20FB31-43A4-4D76-BD11-80DA429B5141}" type="presParOf" srcId="{5735C2B3-BB74-4FC1-85AE-955666728C94}" destId="{B67D4B60-5F34-43C2-958D-FE78196331AC}" srcOrd="9" destOrd="0" presId="urn:microsoft.com/office/officeart/2005/8/layout/cycle5"/>
    <dgm:cxn modelId="{45BE29A8-6352-46B9-B9C5-E305DF14336E}" type="presParOf" srcId="{5735C2B3-BB74-4FC1-85AE-955666728C94}" destId="{AB7ED0F8-DC5B-4345-8549-7C9E194F368F}" srcOrd="10" destOrd="0" presId="urn:microsoft.com/office/officeart/2005/8/layout/cycle5"/>
    <dgm:cxn modelId="{052D624A-D9CA-4F40-A970-A96CD38A0FEE}" type="presParOf" srcId="{5735C2B3-BB74-4FC1-85AE-955666728C94}" destId="{B1F322B6-E27E-451C-8B51-863B2E8AF0EF}" srcOrd="11" destOrd="0" presId="urn:microsoft.com/office/officeart/2005/8/layout/cycle5"/>
    <dgm:cxn modelId="{3353BBBF-AEBE-4469-8EE2-0E8D8C089F91}" type="presParOf" srcId="{5735C2B3-BB74-4FC1-85AE-955666728C94}" destId="{3F3DC3BF-E213-4FF5-9E77-7327A66E69CE}" srcOrd="12" destOrd="0" presId="urn:microsoft.com/office/officeart/2005/8/layout/cycle5"/>
    <dgm:cxn modelId="{5A1F7E44-C9E5-4A2A-9D69-F8666C12ECFA}" type="presParOf" srcId="{5735C2B3-BB74-4FC1-85AE-955666728C94}" destId="{97D04977-9CC8-4FED-AE67-B7AEC9B1BC58}" srcOrd="13" destOrd="0" presId="urn:microsoft.com/office/officeart/2005/8/layout/cycle5"/>
    <dgm:cxn modelId="{97E2AAF3-A922-48DF-8FA3-30BC7244B17D}" type="presParOf" srcId="{5735C2B3-BB74-4FC1-85AE-955666728C94}" destId="{BA7743FB-3307-4727-91B1-B0AD8292C1F9}" srcOrd="14" destOrd="0" presId="urn:microsoft.com/office/officeart/2005/8/layout/cycle5"/>
    <dgm:cxn modelId="{EFA9810F-2A8B-447E-A260-E7348B5D545D}" type="presParOf" srcId="{5735C2B3-BB74-4FC1-85AE-955666728C94}" destId="{CBC7F733-0FCB-4AF9-BF47-7B5168F7E001}" srcOrd="15" destOrd="0" presId="urn:microsoft.com/office/officeart/2005/8/layout/cycle5"/>
    <dgm:cxn modelId="{14FAD40D-6474-4380-92A1-44B475C3B23C}" type="presParOf" srcId="{5735C2B3-BB74-4FC1-85AE-955666728C94}" destId="{D9324A11-A704-43B7-8E9A-27AB8D13DE4B}" srcOrd="16" destOrd="0" presId="urn:microsoft.com/office/officeart/2005/8/layout/cycle5"/>
    <dgm:cxn modelId="{622D1793-1628-436B-B696-6B129C144BAA}" type="presParOf" srcId="{5735C2B3-BB74-4FC1-85AE-955666728C94}" destId="{5DF86269-D225-43E2-895B-D8B7893E71A5}" srcOrd="17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ED85F1-0FB4-4C12-B24A-EB3A560974C4}">
      <dsp:nvSpPr>
        <dsp:cNvPr id="0" name=""/>
        <dsp:cNvSpPr/>
      </dsp:nvSpPr>
      <dsp:spPr>
        <a:xfrm>
          <a:off x="2972794" y="316938"/>
          <a:ext cx="1458515" cy="9480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300" kern="1200" dirty="0" smtClean="0"/>
            <a:t>卵</a:t>
          </a:r>
          <a:endParaRPr lang="zh-TW" altLang="en-US" sz="2300" kern="1200" dirty="0"/>
        </a:p>
      </dsp:txBody>
      <dsp:txXfrm>
        <a:off x="3019073" y="363217"/>
        <a:ext cx="1365957" cy="855477"/>
      </dsp:txXfrm>
    </dsp:sp>
    <dsp:sp modelId="{C0BAC235-B708-4FE6-AF00-BE07EFC76816}">
      <dsp:nvSpPr>
        <dsp:cNvPr id="0" name=""/>
        <dsp:cNvSpPr/>
      </dsp:nvSpPr>
      <dsp:spPr>
        <a:xfrm>
          <a:off x="2151823" y="791485"/>
          <a:ext cx="4465390" cy="4465390"/>
        </a:xfrm>
        <a:custGeom>
          <a:avLst/>
          <a:gdLst/>
          <a:ahLst/>
          <a:cxnLst/>
          <a:rect l="0" t="0" r="0" b="0"/>
          <a:pathLst>
            <a:path>
              <a:moveTo>
                <a:pt x="2626936" y="35082"/>
              </a:moveTo>
              <a:arcTo wR="2232695" hR="2232695" stAng="16810225" swAng="1688426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2A2632-2D74-475F-BA8F-74F38D6C1D14}">
      <dsp:nvSpPr>
        <dsp:cNvPr id="0" name=""/>
        <dsp:cNvSpPr/>
      </dsp:nvSpPr>
      <dsp:spPr>
        <a:xfrm>
          <a:off x="5515954" y="1509494"/>
          <a:ext cx="1458515" cy="9480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300" kern="1200" dirty="0" smtClean="0"/>
            <a:t>一齡幼蟲</a:t>
          </a:r>
          <a:endParaRPr lang="zh-TW" altLang="en-US" sz="2300" kern="1200" dirty="0"/>
        </a:p>
      </dsp:txBody>
      <dsp:txXfrm>
        <a:off x="5562233" y="1555773"/>
        <a:ext cx="1365957" cy="855477"/>
      </dsp:txXfrm>
    </dsp:sp>
    <dsp:sp modelId="{0B658E0D-83CE-413D-B25B-03EE19ED6B70}">
      <dsp:nvSpPr>
        <dsp:cNvPr id="0" name=""/>
        <dsp:cNvSpPr/>
      </dsp:nvSpPr>
      <dsp:spPr>
        <a:xfrm>
          <a:off x="2131263" y="1246913"/>
          <a:ext cx="4465390" cy="4465390"/>
        </a:xfrm>
        <a:custGeom>
          <a:avLst/>
          <a:gdLst/>
          <a:ahLst/>
          <a:cxnLst/>
          <a:rect l="0" t="0" r="0" b="0"/>
          <a:pathLst>
            <a:path>
              <a:moveTo>
                <a:pt x="4293480" y="1373573"/>
              </a:moveTo>
              <a:arcTo wR="2232695" hR="2232695" stAng="20242152" swAng="839864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961C48-6469-4F07-A29A-ED78F5569F60}">
      <dsp:nvSpPr>
        <dsp:cNvPr id="0" name=""/>
        <dsp:cNvSpPr/>
      </dsp:nvSpPr>
      <dsp:spPr>
        <a:xfrm>
          <a:off x="5696941" y="3323085"/>
          <a:ext cx="1458515" cy="9480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300" kern="1200" dirty="0" smtClean="0"/>
            <a:t>二齡幼蟲</a:t>
          </a:r>
          <a:endParaRPr lang="zh-TW" altLang="en-US" sz="2300" kern="1200" dirty="0"/>
        </a:p>
      </dsp:txBody>
      <dsp:txXfrm>
        <a:off x="5743220" y="3369364"/>
        <a:ext cx="1365957" cy="855477"/>
      </dsp:txXfrm>
    </dsp:sp>
    <dsp:sp modelId="{155EB328-7717-42B7-B6C3-398D16BE52EC}">
      <dsp:nvSpPr>
        <dsp:cNvPr id="0" name=""/>
        <dsp:cNvSpPr/>
      </dsp:nvSpPr>
      <dsp:spPr>
        <a:xfrm>
          <a:off x="3190641" y="-74956"/>
          <a:ext cx="4465390" cy="4465390"/>
        </a:xfrm>
        <a:custGeom>
          <a:avLst/>
          <a:gdLst/>
          <a:ahLst/>
          <a:cxnLst/>
          <a:rect l="0" t="0" r="0" b="0"/>
          <a:pathLst>
            <a:path>
              <a:moveTo>
                <a:pt x="2672023" y="4421739"/>
              </a:moveTo>
              <a:arcTo wR="2232695" hR="2232695" stAng="4719109" swAng="1385810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7D4B60-5F34-43C2-958D-FE78196331AC}">
      <dsp:nvSpPr>
        <dsp:cNvPr id="0" name=""/>
        <dsp:cNvSpPr/>
      </dsp:nvSpPr>
      <dsp:spPr>
        <a:xfrm>
          <a:off x="3229967" y="3909330"/>
          <a:ext cx="1458515" cy="9480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300" kern="1200" dirty="0" smtClean="0"/>
            <a:t>三齡幼蟲</a:t>
          </a:r>
          <a:endParaRPr lang="zh-TW" altLang="en-US" sz="2300" kern="1200" dirty="0"/>
        </a:p>
      </dsp:txBody>
      <dsp:txXfrm>
        <a:off x="3276246" y="3955609"/>
        <a:ext cx="1365957" cy="855477"/>
      </dsp:txXfrm>
    </dsp:sp>
    <dsp:sp modelId="{B1F322B6-E27E-451C-8B51-863B2E8AF0EF}">
      <dsp:nvSpPr>
        <dsp:cNvPr id="0" name=""/>
        <dsp:cNvSpPr/>
      </dsp:nvSpPr>
      <dsp:spPr>
        <a:xfrm>
          <a:off x="169537" y="-141723"/>
          <a:ext cx="4465390" cy="4465390"/>
        </a:xfrm>
        <a:custGeom>
          <a:avLst/>
          <a:gdLst/>
          <a:ahLst/>
          <a:cxnLst/>
          <a:rect l="0" t="0" r="0" b="0"/>
          <a:pathLst>
            <a:path>
              <a:moveTo>
                <a:pt x="2720031" y="4411554"/>
              </a:moveTo>
              <a:arcTo wR="2232695" hR="2232695" stAng="4643544" swAng="1726391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3DC3BF-E213-4FF5-9E77-7327A66E69CE}">
      <dsp:nvSpPr>
        <dsp:cNvPr id="0" name=""/>
        <dsp:cNvSpPr/>
      </dsp:nvSpPr>
      <dsp:spPr>
        <a:xfrm>
          <a:off x="515348" y="3161162"/>
          <a:ext cx="1458515" cy="9480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300" kern="1200" dirty="0" smtClean="0"/>
            <a:t>蛹</a:t>
          </a:r>
          <a:endParaRPr lang="zh-TW" altLang="en-US" sz="2300" kern="1200" dirty="0"/>
        </a:p>
      </dsp:txBody>
      <dsp:txXfrm>
        <a:off x="561627" y="3207441"/>
        <a:ext cx="1365957" cy="855477"/>
      </dsp:txXfrm>
    </dsp:sp>
    <dsp:sp modelId="{BA7743FB-3307-4727-91B1-B0AD8292C1F9}">
      <dsp:nvSpPr>
        <dsp:cNvPr id="0" name=""/>
        <dsp:cNvSpPr/>
      </dsp:nvSpPr>
      <dsp:spPr>
        <a:xfrm>
          <a:off x="1109562" y="619248"/>
          <a:ext cx="4465390" cy="4465390"/>
        </a:xfrm>
        <a:custGeom>
          <a:avLst/>
          <a:gdLst/>
          <a:ahLst/>
          <a:cxnLst/>
          <a:rect l="0" t="0" r="0" b="0"/>
          <a:pathLst>
            <a:path>
              <a:moveTo>
                <a:pt x="2406" y="2336335"/>
              </a:moveTo>
              <a:arcTo wR="2232695" hR="2232695" stAng="10640365" swAng="968566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C7F733-0FCB-4AF9-BF47-7B5168F7E001}">
      <dsp:nvSpPr>
        <dsp:cNvPr id="0" name=""/>
        <dsp:cNvSpPr/>
      </dsp:nvSpPr>
      <dsp:spPr>
        <a:xfrm>
          <a:off x="638580" y="1185036"/>
          <a:ext cx="1458515" cy="9480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300" kern="1200" dirty="0" smtClean="0"/>
            <a:t>成蟲</a:t>
          </a:r>
          <a:endParaRPr lang="zh-TW" altLang="en-US" sz="2300" kern="1200" dirty="0"/>
        </a:p>
      </dsp:txBody>
      <dsp:txXfrm>
        <a:off x="684859" y="1231315"/>
        <a:ext cx="1365957" cy="855477"/>
      </dsp:txXfrm>
    </dsp:sp>
    <dsp:sp modelId="{5DF86269-D225-43E2-895B-D8B7893E71A5}">
      <dsp:nvSpPr>
        <dsp:cNvPr id="0" name=""/>
        <dsp:cNvSpPr/>
      </dsp:nvSpPr>
      <dsp:spPr>
        <a:xfrm>
          <a:off x="202354" y="1024827"/>
          <a:ext cx="4465390" cy="4465390"/>
        </a:xfrm>
        <a:custGeom>
          <a:avLst/>
          <a:gdLst/>
          <a:ahLst/>
          <a:cxnLst/>
          <a:rect l="0" t="0" r="0" b="0"/>
          <a:pathLst>
            <a:path>
              <a:moveTo>
                <a:pt x="1662433" y="74054"/>
              </a:moveTo>
              <a:arcTo wR="2232695" hR="2232695" stAng="15312112" swAng="1301743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E08F2E-5F06-4CE2-A139-452A1382A6F0}" type="datetimeFigureOut">
              <a:rPr lang="en-US"/>
              <a:t>10/25/2013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28588A-5C4E-401A-AECC-B6F63A9DE965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599797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4C5DC6-1594-414D-9341-ABA08739246C}" type="datetimeFigureOut">
              <a:rPr lang="en-US"/>
              <a:t>10/25/2013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542409-6A04-4DC6-AC3A-D3758287A8F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411505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42409-6A04-4DC6-AC3A-D3758287A8F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8298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jpeg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uffy white clouds in deep blue sky" title="Slide Design Picture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57400"/>
            <a:ext cx="1490472" cy="38862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600200" y="0"/>
            <a:ext cx="5029200" cy="5943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0" name="Picture 9" descr="Closeup of plant shoot" title="Slide Design Picture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39128" y="2057400"/>
            <a:ext cx="2060767" cy="3886200"/>
          </a:xfrm>
          <a:prstGeom prst="rect">
            <a:avLst/>
          </a:prstGeom>
        </p:spPr>
      </p:pic>
      <p:pic>
        <p:nvPicPr>
          <p:cNvPr id="11" name="Picture 10" descr="Waves" title="Slide Design Picture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09623" y="2057400"/>
            <a:ext cx="3282696" cy="3886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777" y="3019706"/>
            <a:ext cx="4846320" cy="23876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777" y="5381894"/>
            <a:ext cx="4846320" cy="448056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698731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/>
              <a:t>July 22, 2012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/>
              <a:t>Footer text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20709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190500"/>
            <a:ext cx="2057400" cy="5986463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90500"/>
            <a:ext cx="7734300" cy="5986463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/>
              <a:t>July 22, 2012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/>
              <a:t>Footer text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21014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>
            <a:off x="2513012" y="1371600"/>
            <a:ext cx="7162800" cy="4114800"/>
          </a:xfrm>
          <a:prstGeom prst="rect">
            <a:avLst/>
          </a:prstGeom>
          <a:gradFill>
            <a:gsLst>
              <a:gs pos="417">
                <a:schemeClr val="bg2">
                  <a:lumMod val="35000"/>
                  <a:lumOff val="65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solidFill>
              <a:srgbClr val="FFFFFF"/>
            </a:solidFill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04160" y="1557867"/>
            <a:ext cx="6583680" cy="2560320"/>
          </a:xfrm>
        </p:spPr>
        <p:txBody>
          <a:bodyPr anchor="b">
            <a:normAutofit/>
          </a:bodyPr>
          <a:lstStyle>
            <a:lvl1pPr algn="ctr">
              <a:lnSpc>
                <a:spcPct val="80000"/>
              </a:lnSpc>
              <a:defRPr sz="66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04160" y="4185919"/>
            <a:ext cx="6583680" cy="1097278"/>
          </a:xfrm>
        </p:spPr>
        <p:txBody>
          <a:bodyPr>
            <a:normAutofit/>
          </a:bodyPr>
          <a:lstStyle>
            <a:lvl1pPr marL="0" indent="0" algn="ctr">
              <a:spcBef>
                <a:spcPts val="1200"/>
              </a:spcBef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8292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>
            <a:off x="-1" y="457200"/>
            <a:ext cx="12188826" cy="1270000"/>
          </a:xfrm>
          <a:prstGeom prst="rect">
            <a:avLst/>
          </a:prstGeom>
          <a:gradFill>
            <a:gsLst>
              <a:gs pos="417">
                <a:schemeClr val="bg2">
                  <a:lumMod val="20000"/>
                  <a:lumOff val="80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noFill/>
            <a:miter lim="800000"/>
          </a:ln>
          <a:scene3d>
            <a:camera prst="orthographicFront"/>
            <a:lightRig rig="threePt" dir="t"/>
          </a:scene3d>
          <a:sp3d>
            <a:contourClr>
              <a:srgbClr val="B0BCBC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 bwMode="ltGray">
          <a:xfrm>
            <a:off x="0" y="1697736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 bwMode="ltGray">
          <a:xfrm>
            <a:off x="0" y="457200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D3024-A370-4736-A073-CFE51D74BDB4}" type="datetimeFigureOut">
              <a:rPr lang="en-US" smtClean="0">
                <a:solidFill>
                  <a:prstClr val="black"/>
                </a:solidFill>
              </a:rPr>
              <a:pPr/>
              <a:t>10/25/2013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DCFCC-8C7B-4574-91B2-C3342261C6C2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6219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>
            <a:off x="5334000" y="762000"/>
            <a:ext cx="6400800" cy="3340100"/>
          </a:xfrm>
          <a:prstGeom prst="rect">
            <a:avLst/>
          </a:prstGeom>
          <a:gradFill>
            <a:gsLst>
              <a:gs pos="417">
                <a:schemeClr val="bg2">
                  <a:lumMod val="35000"/>
                  <a:lumOff val="65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solidFill>
              <a:srgbClr val="FFFFFF"/>
            </a:solidFill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54040" y="1016001"/>
            <a:ext cx="5760720" cy="1828800"/>
          </a:xfrm>
        </p:spPr>
        <p:txBody>
          <a:bodyPr anchor="b">
            <a:normAutofit/>
          </a:bodyPr>
          <a:lstStyle>
            <a:lvl1pPr algn="ctr">
              <a:lnSpc>
                <a:spcPct val="80000"/>
              </a:lnSpc>
              <a:defRPr sz="54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54040" y="2980267"/>
            <a:ext cx="5760720" cy="914400"/>
          </a:xfrm>
        </p:spPr>
        <p:txBody>
          <a:bodyPr>
            <a:normAutofit/>
          </a:bodyPr>
          <a:lstStyle>
            <a:lvl1pPr marL="0" indent="0" algn="ctr">
              <a:spcBef>
                <a:spcPts val="120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4103026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ummer 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>
            <a:off x="5334000" y="762000"/>
            <a:ext cx="6400800" cy="3340100"/>
          </a:xfrm>
          <a:prstGeom prst="rect">
            <a:avLst/>
          </a:prstGeom>
          <a:gradFill>
            <a:gsLst>
              <a:gs pos="417">
                <a:schemeClr val="bg2">
                  <a:lumMod val="35000"/>
                  <a:lumOff val="65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solidFill>
              <a:srgbClr val="FFFFFF"/>
            </a:solidFill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54040" y="1016001"/>
            <a:ext cx="5760720" cy="1828800"/>
          </a:xfrm>
        </p:spPr>
        <p:txBody>
          <a:bodyPr anchor="b">
            <a:normAutofit/>
          </a:bodyPr>
          <a:lstStyle>
            <a:lvl1pPr algn="ctr">
              <a:lnSpc>
                <a:spcPct val="80000"/>
              </a:lnSpc>
              <a:defRPr sz="54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54040" y="2980267"/>
            <a:ext cx="5760720" cy="914400"/>
          </a:xfrm>
        </p:spPr>
        <p:txBody>
          <a:bodyPr>
            <a:normAutofit/>
          </a:bodyPr>
          <a:lstStyle>
            <a:lvl1pPr marL="0" indent="0" algn="ctr">
              <a:spcBef>
                <a:spcPts val="120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820432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utumn Section Header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>
            <a:off x="5334000" y="762000"/>
            <a:ext cx="6400800" cy="3340100"/>
          </a:xfrm>
          <a:prstGeom prst="rect">
            <a:avLst/>
          </a:prstGeom>
          <a:gradFill>
            <a:gsLst>
              <a:gs pos="417">
                <a:schemeClr val="bg2">
                  <a:lumMod val="35000"/>
                  <a:lumOff val="65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solidFill>
              <a:srgbClr val="FFFFFF"/>
            </a:solidFill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54040" y="1016001"/>
            <a:ext cx="5760720" cy="1828800"/>
          </a:xfrm>
        </p:spPr>
        <p:txBody>
          <a:bodyPr anchor="b">
            <a:normAutofit/>
          </a:bodyPr>
          <a:lstStyle>
            <a:lvl1pPr algn="ctr">
              <a:lnSpc>
                <a:spcPct val="80000"/>
              </a:lnSpc>
              <a:defRPr sz="54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54040" y="2980267"/>
            <a:ext cx="5760720" cy="914400"/>
          </a:xfrm>
        </p:spPr>
        <p:txBody>
          <a:bodyPr>
            <a:normAutofit/>
          </a:bodyPr>
          <a:lstStyle>
            <a:lvl1pPr marL="0" indent="0" algn="ctr">
              <a:spcBef>
                <a:spcPts val="120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2852886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Winter Section Header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>
            <a:off x="5334000" y="762000"/>
            <a:ext cx="6400800" cy="3340100"/>
          </a:xfrm>
          <a:prstGeom prst="rect">
            <a:avLst/>
          </a:prstGeom>
          <a:gradFill>
            <a:gsLst>
              <a:gs pos="417">
                <a:schemeClr val="bg2">
                  <a:lumMod val="35000"/>
                  <a:lumOff val="65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solidFill>
              <a:srgbClr val="FFFFFF"/>
            </a:solidFill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54040" y="1016001"/>
            <a:ext cx="5760720" cy="1828800"/>
          </a:xfrm>
        </p:spPr>
        <p:txBody>
          <a:bodyPr anchor="b">
            <a:normAutofit/>
          </a:bodyPr>
          <a:lstStyle>
            <a:lvl1pPr algn="ctr">
              <a:lnSpc>
                <a:spcPct val="80000"/>
              </a:lnSpc>
              <a:defRPr sz="54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54040" y="2980267"/>
            <a:ext cx="5760720" cy="914400"/>
          </a:xfrm>
        </p:spPr>
        <p:txBody>
          <a:bodyPr>
            <a:normAutofit/>
          </a:bodyPr>
          <a:lstStyle>
            <a:lvl1pPr marL="0" indent="0" algn="ctr">
              <a:spcBef>
                <a:spcPts val="120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3352756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ltGray">
          <a:xfrm>
            <a:off x="-1" y="457200"/>
            <a:ext cx="12188826" cy="1270000"/>
          </a:xfrm>
          <a:prstGeom prst="rect">
            <a:avLst/>
          </a:prstGeom>
          <a:gradFill>
            <a:gsLst>
              <a:gs pos="417">
                <a:schemeClr val="bg2">
                  <a:lumMod val="20000"/>
                  <a:lumOff val="80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noFill/>
            <a:miter lim="800000"/>
          </a:ln>
          <a:scene3d>
            <a:camera prst="orthographicFront"/>
            <a:lightRig rig="threePt" dir="t"/>
          </a:scene3d>
          <a:sp3d>
            <a:contourClr>
              <a:srgbClr val="B0BCBC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 bwMode="ltGray">
          <a:xfrm>
            <a:off x="0" y="1697736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 bwMode="ltGray">
          <a:xfrm>
            <a:off x="0" y="457200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057399"/>
            <a:ext cx="4846320" cy="4343401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8880" y="2057399"/>
            <a:ext cx="4846320" cy="4343401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D3024-A370-4736-A073-CFE51D74BDB4}" type="datetimeFigureOut">
              <a:rPr lang="en-US" smtClean="0">
                <a:solidFill>
                  <a:prstClr val="black"/>
                </a:solidFill>
              </a:rPr>
              <a:pPr/>
              <a:t>10/25/2013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DCFCC-8C7B-4574-91B2-C3342261C6C2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3320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ltGray">
          <a:xfrm>
            <a:off x="-1" y="457200"/>
            <a:ext cx="12188826" cy="1270000"/>
          </a:xfrm>
          <a:prstGeom prst="rect">
            <a:avLst/>
          </a:prstGeom>
          <a:gradFill>
            <a:gsLst>
              <a:gs pos="417">
                <a:schemeClr val="bg2">
                  <a:lumMod val="20000"/>
                  <a:lumOff val="80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noFill/>
            <a:miter lim="800000"/>
          </a:ln>
          <a:scene3d>
            <a:camera prst="orthographicFront"/>
            <a:lightRig rig="threePt" dir="t"/>
          </a:scene3d>
          <a:sp3d>
            <a:contourClr>
              <a:srgbClr val="B0BCBC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ltGray">
          <a:xfrm>
            <a:off x="0" y="1697736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ltGray">
          <a:xfrm>
            <a:off x="0" y="457200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57399"/>
            <a:ext cx="4846320" cy="868681"/>
          </a:xfrm>
        </p:spPr>
        <p:txBody>
          <a:bodyPr anchor="ctr"/>
          <a:lstStyle>
            <a:lvl1pPr marL="0" indent="0">
              <a:buNone/>
              <a:defRPr sz="2400" b="0" cap="sm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6800" y="2926080"/>
            <a:ext cx="4846320" cy="347472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78880" y="2057399"/>
            <a:ext cx="4846320" cy="868681"/>
          </a:xfrm>
        </p:spPr>
        <p:txBody>
          <a:bodyPr anchor="ctr"/>
          <a:lstStyle>
            <a:lvl1pPr marL="0" indent="0">
              <a:buNone/>
              <a:defRPr sz="2400" b="0" cap="sm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8880" y="2926080"/>
            <a:ext cx="4846320" cy="347472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D3024-A370-4736-A073-CFE51D74BDB4}" type="datetimeFigureOut">
              <a:rPr lang="en-US" smtClean="0">
                <a:solidFill>
                  <a:prstClr val="black"/>
                </a:solidFill>
              </a:rPr>
              <a:pPr/>
              <a:t>10/25/2013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DCFCC-8C7B-4574-91B2-C3342261C6C2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851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/>
              <a:t>July 22, 2012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/>
              <a:t>Footer text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05116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ltGray">
          <a:xfrm>
            <a:off x="-1" y="457200"/>
            <a:ext cx="12188826" cy="1270000"/>
          </a:xfrm>
          <a:prstGeom prst="rect">
            <a:avLst/>
          </a:prstGeom>
          <a:gradFill>
            <a:gsLst>
              <a:gs pos="417">
                <a:schemeClr val="bg2">
                  <a:lumMod val="20000"/>
                  <a:lumOff val="80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noFill/>
            <a:miter lim="800000"/>
          </a:ln>
          <a:scene3d>
            <a:camera prst="orthographicFront"/>
            <a:lightRig rig="threePt" dir="t"/>
          </a:scene3d>
          <a:sp3d>
            <a:contourClr>
              <a:srgbClr val="B0BCBC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 bwMode="ltGray">
          <a:xfrm>
            <a:off x="0" y="1697736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 bwMode="ltGray">
          <a:xfrm>
            <a:off x="0" y="457200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D3024-A370-4736-A073-CFE51D74BDB4}" type="datetimeFigureOut">
              <a:rPr lang="en-US" smtClean="0">
                <a:solidFill>
                  <a:prstClr val="black"/>
                </a:solidFill>
              </a:rPr>
              <a:pPr/>
              <a:t>10/25/2013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DCFCC-8C7B-4574-91B2-C3342261C6C2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7715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D3024-A370-4736-A073-CFE51D74BDB4}" type="datetimeFigureOut">
              <a:rPr lang="en-US" smtClean="0">
                <a:solidFill>
                  <a:prstClr val="black"/>
                </a:solidFill>
              </a:rPr>
              <a:pPr/>
              <a:t>10/25/2013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DCFCC-8C7B-4574-91B2-C3342261C6C2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5202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1067" y="1143000"/>
            <a:ext cx="3471334" cy="228599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982132"/>
            <a:ext cx="6995160" cy="507492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11067" y="3513665"/>
            <a:ext cx="3471333" cy="2103120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D3024-A370-4736-A073-CFE51D74BDB4}" type="datetimeFigureOut">
              <a:rPr lang="en-US" smtClean="0">
                <a:solidFill>
                  <a:prstClr val="black"/>
                </a:solidFill>
              </a:rPr>
              <a:pPr/>
              <a:t>10/25/2013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DCFCC-8C7B-4574-91B2-C3342261C6C2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7177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1067" y="1143000"/>
            <a:ext cx="3471334" cy="228599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11067" y="3513665"/>
            <a:ext cx="3471333" cy="2103120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8" name="Rectangle 7"/>
          <p:cNvSpPr/>
          <p:nvPr/>
        </p:nvSpPr>
        <p:spPr bwMode="ltGray">
          <a:xfrm>
            <a:off x="694265" y="1051560"/>
            <a:ext cx="6858000" cy="4937760"/>
          </a:xfrm>
          <a:prstGeom prst="rect">
            <a:avLst/>
          </a:prstGeom>
          <a:solidFill>
            <a:schemeClr val="bg1"/>
          </a:solidFill>
          <a:ln w="152400">
            <a:solidFill>
              <a:srgbClr val="FFFFFF"/>
            </a:solidFill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2051" y="1143000"/>
            <a:ext cx="6686024" cy="4754880"/>
          </a:xfrm>
          <a:solidFill>
            <a:schemeClr val="bg2">
              <a:lumMod val="40000"/>
              <a:lumOff val="60000"/>
            </a:schemeClr>
          </a:solidFill>
        </p:spPr>
        <p:txBody>
          <a:bodyPr tIns="27432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D3024-A370-4736-A073-CFE51D74BDB4}" type="datetimeFigureOut">
              <a:rPr lang="en-US" smtClean="0">
                <a:solidFill>
                  <a:prstClr val="black"/>
                </a:solidFill>
              </a:rPr>
              <a:pPr/>
              <a:t>10/25/2013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DCFCC-8C7B-4574-91B2-C3342261C6C2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543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>
            <a:off x="-1" y="457200"/>
            <a:ext cx="12188826" cy="1270000"/>
          </a:xfrm>
          <a:prstGeom prst="rect">
            <a:avLst/>
          </a:prstGeom>
          <a:gradFill>
            <a:gsLst>
              <a:gs pos="417">
                <a:schemeClr val="bg2">
                  <a:lumMod val="20000"/>
                  <a:lumOff val="80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noFill/>
            <a:miter lim="800000"/>
          </a:ln>
          <a:scene3d>
            <a:camera prst="orthographicFront"/>
            <a:lightRig rig="threePt" dir="t"/>
          </a:scene3d>
          <a:sp3d>
            <a:contourClr>
              <a:srgbClr val="B0BCBC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 bwMode="ltGray">
          <a:xfrm>
            <a:off x="0" y="1697736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 bwMode="ltGray">
          <a:xfrm>
            <a:off x="0" y="457200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D3024-A370-4736-A073-CFE51D74BDB4}" type="datetimeFigureOut">
              <a:rPr lang="en-US" smtClean="0">
                <a:solidFill>
                  <a:prstClr val="black"/>
                </a:solidFill>
              </a:rPr>
              <a:pPr/>
              <a:t>10/25/2013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DCFCC-8C7B-4574-91B2-C3342261C6C2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2247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6400" y="846666"/>
            <a:ext cx="1828800" cy="5554133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798" y="846666"/>
            <a:ext cx="7863840" cy="5554133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D3024-A370-4736-A073-CFE51D74BDB4}" type="datetimeFigureOut">
              <a:rPr lang="en-US" smtClean="0">
                <a:solidFill>
                  <a:prstClr val="black"/>
                </a:solidFill>
              </a:rPr>
              <a:pPr/>
              <a:t>10/25/2013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DCFCC-8C7B-4574-91B2-C3342261C6C2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7068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>
            <a:off x="2513012" y="1371600"/>
            <a:ext cx="7162800" cy="4114800"/>
          </a:xfrm>
          <a:prstGeom prst="rect">
            <a:avLst/>
          </a:prstGeom>
          <a:gradFill>
            <a:gsLst>
              <a:gs pos="417">
                <a:schemeClr val="bg2">
                  <a:lumMod val="35000"/>
                  <a:lumOff val="65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solidFill>
              <a:srgbClr val="FFFFFF"/>
            </a:solidFill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04160" y="1557867"/>
            <a:ext cx="6583680" cy="2560320"/>
          </a:xfrm>
        </p:spPr>
        <p:txBody>
          <a:bodyPr anchor="b">
            <a:normAutofit/>
          </a:bodyPr>
          <a:lstStyle>
            <a:lvl1pPr algn="ctr">
              <a:lnSpc>
                <a:spcPct val="80000"/>
              </a:lnSpc>
              <a:defRPr sz="66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04160" y="4185919"/>
            <a:ext cx="6583680" cy="1097278"/>
          </a:xfrm>
        </p:spPr>
        <p:txBody>
          <a:bodyPr>
            <a:normAutofit/>
          </a:bodyPr>
          <a:lstStyle>
            <a:lvl1pPr marL="0" indent="0" algn="ctr">
              <a:spcBef>
                <a:spcPts val="1200"/>
              </a:spcBef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8166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>
            <a:off x="-1" y="457200"/>
            <a:ext cx="12188826" cy="1270000"/>
          </a:xfrm>
          <a:prstGeom prst="rect">
            <a:avLst/>
          </a:prstGeom>
          <a:gradFill>
            <a:gsLst>
              <a:gs pos="417">
                <a:schemeClr val="bg2">
                  <a:lumMod val="20000"/>
                  <a:lumOff val="80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noFill/>
            <a:miter lim="800000"/>
          </a:ln>
          <a:scene3d>
            <a:camera prst="orthographicFront"/>
            <a:lightRig rig="threePt" dir="t"/>
          </a:scene3d>
          <a:sp3d>
            <a:contourClr>
              <a:srgbClr val="B0BCBC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 bwMode="ltGray">
          <a:xfrm>
            <a:off x="0" y="1697736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 bwMode="ltGray">
          <a:xfrm>
            <a:off x="0" y="457200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D3024-A370-4736-A073-CFE51D74BDB4}" type="datetimeFigureOut">
              <a:rPr lang="en-US" smtClean="0">
                <a:solidFill>
                  <a:prstClr val="black"/>
                </a:solidFill>
              </a:rPr>
              <a:pPr/>
              <a:t>10/25/2013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DCFCC-8C7B-4574-91B2-C3342261C6C2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2850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>
            <a:off x="5334000" y="762000"/>
            <a:ext cx="6400800" cy="3340100"/>
          </a:xfrm>
          <a:prstGeom prst="rect">
            <a:avLst/>
          </a:prstGeom>
          <a:gradFill>
            <a:gsLst>
              <a:gs pos="417">
                <a:schemeClr val="bg2">
                  <a:lumMod val="35000"/>
                  <a:lumOff val="65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solidFill>
              <a:srgbClr val="FFFFFF"/>
            </a:solidFill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54040" y="1016001"/>
            <a:ext cx="5760720" cy="1828800"/>
          </a:xfrm>
        </p:spPr>
        <p:txBody>
          <a:bodyPr anchor="b">
            <a:normAutofit/>
          </a:bodyPr>
          <a:lstStyle>
            <a:lvl1pPr algn="ctr">
              <a:lnSpc>
                <a:spcPct val="80000"/>
              </a:lnSpc>
              <a:defRPr sz="54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54040" y="2980267"/>
            <a:ext cx="5760720" cy="914400"/>
          </a:xfrm>
        </p:spPr>
        <p:txBody>
          <a:bodyPr>
            <a:normAutofit/>
          </a:bodyPr>
          <a:lstStyle>
            <a:lvl1pPr marL="0" indent="0" algn="ctr">
              <a:spcBef>
                <a:spcPts val="120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2728493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ummer 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>
            <a:off x="5334000" y="762000"/>
            <a:ext cx="6400800" cy="3340100"/>
          </a:xfrm>
          <a:prstGeom prst="rect">
            <a:avLst/>
          </a:prstGeom>
          <a:gradFill>
            <a:gsLst>
              <a:gs pos="417">
                <a:schemeClr val="bg2">
                  <a:lumMod val="35000"/>
                  <a:lumOff val="65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solidFill>
              <a:srgbClr val="FFFFFF"/>
            </a:solidFill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54040" y="1016001"/>
            <a:ext cx="5760720" cy="1828800"/>
          </a:xfrm>
        </p:spPr>
        <p:txBody>
          <a:bodyPr anchor="b">
            <a:normAutofit/>
          </a:bodyPr>
          <a:lstStyle>
            <a:lvl1pPr algn="ctr">
              <a:lnSpc>
                <a:spcPct val="80000"/>
              </a:lnSpc>
              <a:defRPr sz="54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54040" y="2980267"/>
            <a:ext cx="5760720" cy="914400"/>
          </a:xfrm>
        </p:spPr>
        <p:txBody>
          <a:bodyPr>
            <a:normAutofit/>
          </a:bodyPr>
          <a:lstStyle>
            <a:lvl1pPr marL="0" indent="0" algn="ctr">
              <a:spcBef>
                <a:spcPts val="120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1213557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00199" y="2059146"/>
            <a:ext cx="7199696" cy="3886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777" y="2263913"/>
            <a:ext cx="6949440" cy="3143393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777" y="5381893"/>
            <a:ext cx="6949440" cy="449523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pic>
        <p:nvPicPr>
          <p:cNvPr id="9" name="Picture 8" descr="Waves" title="Slide Design Picture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09623" y="2059146"/>
            <a:ext cx="3282696" cy="3886200"/>
          </a:xfrm>
          <a:prstGeom prst="rect">
            <a:avLst/>
          </a:prstGeom>
        </p:spPr>
      </p:pic>
      <p:pic>
        <p:nvPicPr>
          <p:cNvPr id="11" name="Picture 10" descr="Closeup of green plants" title="Slide Design Picture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59146"/>
            <a:ext cx="1490472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894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3768">
          <p15:clr>
            <a:srgbClr val="FDE53C"/>
          </p15:clr>
        </p15:guide>
        <p15:guide id="2" orient="horz" pos="1296">
          <p15:clr>
            <a:srgbClr val="FDE53C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utumn Section Header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>
            <a:off x="5334000" y="762000"/>
            <a:ext cx="6400800" cy="3340100"/>
          </a:xfrm>
          <a:prstGeom prst="rect">
            <a:avLst/>
          </a:prstGeom>
          <a:gradFill>
            <a:gsLst>
              <a:gs pos="417">
                <a:schemeClr val="bg2">
                  <a:lumMod val="35000"/>
                  <a:lumOff val="65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solidFill>
              <a:srgbClr val="FFFFFF"/>
            </a:solidFill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54040" y="1016001"/>
            <a:ext cx="5760720" cy="1828800"/>
          </a:xfrm>
        </p:spPr>
        <p:txBody>
          <a:bodyPr anchor="b">
            <a:normAutofit/>
          </a:bodyPr>
          <a:lstStyle>
            <a:lvl1pPr algn="ctr">
              <a:lnSpc>
                <a:spcPct val="80000"/>
              </a:lnSpc>
              <a:defRPr sz="54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54040" y="2980267"/>
            <a:ext cx="5760720" cy="914400"/>
          </a:xfrm>
        </p:spPr>
        <p:txBody>
          <a:bodyPr>
            <a:normAutofit/>
          </a:bodyPr>
          <a:lstStyle>
            <a:lvl1pPr marL="0" indent="0" algn="ctr">
              <a:spcBef>
                <a:spcPts val="120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4028185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Winter Section Header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>
            <a:off x="5334000" y="762000"/>
            <a:ext cx="6400800" cy="3340100"/>
          </a:xfrm>
          <a:prstGeom prst="rect">
            <a:avLst/>
          </a:prstGeom>
          <a:gradFill>
            <a:gsLst>
              <a:gs pos="417">
                <a:schemeClr val="bg2">
                  <a:lumMod val="35000"/>
                  <a:lumOff val="65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solidFill>
              <a:srgbClr val="FFFFFF"/>
            </a:solidFill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54040" y="1016001"/>
            <a:ext cx="5760720" cy="1828800"/>
          </a:xfrm>
        </p:spPr>
        <p:txBody>
          <a:bodyPr anchor="b">
            <a:normAutofit/>
          </a:bodyPr>
          <a:lstStyle>
            <a:lvl1pPr algn="ctr">
              <a:lnSpc>
                <a:spcPct val="80000"/>
              </a:lnSpc>
              <a:defRPr sz="54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54040" y="2980267"/>
            <a:ext cx="5760720" cy="914400"/>
          </a:xfrm>
        </p:spPr>
        <p:txBody>
          <a:bodyPr>
            <a:normAutofit/>
          </a:bodyPr>
          <a:lstStyle>
            <a:lvl1pPr marL="0" indent="0" algn="ctr">
              <a:spcBef>
                <a:spcPts val="120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526495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ltGray">
          <a:xfrm>
            <a:off x="-1" y="457200"/>
            <a:ext cx="12188826" cy="1270000"/>
          </a:xfrm>
          <a:prstGeom prst="rect">
            <a:avLst/>
          </a:prstGeom>
          <a:gradFill>
            <a:gsLst>
              <a:gs pos="417">
                <a:schemeClr val="bg2">
                  <a:lumMod val="20000"/>
                  <a:lumOff val="80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noFill/>
            <a:miter lim="800000"/>
          </a:ln>
          <a:scene3d>
            <a:camera prst="orthographicFront"/>
            <a:lightRig rig="threePt" dir="t"/>
          </a:scene3d>
          <a:sp3d>
            <a:contourClr>
              <a:srgbClr val="B0BCBC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 bwMode="ltGray">
          <a:xfrm>
            <a:off x="0" y="1697736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 bwMode="ltGray">
          <a:xfrm>
            <a:off x="0" y="457200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057399"/>
            <a:ext cx="4846320" cy="4343401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8880" y="2057399"/>
            <a:ext cx="4846320" cy="4343401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D3024-A370-4736-A073-CFE51D74BDB4}" type="datetimeFigureOut">
              <a:rPr lang="en-US" smtClean="0">
                <a:solidFill>
                  <a:prstClr val="black"/>
                </a:solidFill>
              </a:rPr>
              <a:pPr/>
              <a:t>10/25/2013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DCFCC-8C7B-4574-91B2-C3342261C6C2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9559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ltGray">
          <a:xfrm>
            <a:off x="-1" y="457200"/>
            <a:ext cx="12188826" cy="1270000"/>
          </a:xfrm>
          <a:prstGeom prst="rect">
            <a:avLst/>
          </a:prstGeom>
          <a:gradFill>
            <a:gsLst>
              <a:gs pos="417">
                <a:schemeClr val="bg2">
                  <a:lumMod val="20000"/>
                  <a:lumOff val="80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noFill/>
            <a:miter lim="800000"/>
          </a:ln>
          <a:scene3d>
            <a:camera prst="orthographicFront"/>
            <a:lightRig rig="threePt" dir="t"/>
          </a:scene3d>
          <a:sp3d>
            <a:contourClr>
              <a:srgbClr val="B0BCBC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ltGray">
          <a:xfrm>
            <a:off x="0" y="1697736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ltGray">
          <a:xfrm>
            <a:off x="0" y="457200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57399"/>
            <a:ext cx="4846320" cy="868681"/>
          </a:xfrm>
        </p:spPr>
        <p:txBody>
          <a:bodyPr anchor="ctr"/>
          <a:lstStyle>
            <a:lvl1pPr marL="0" indent="0">
              <a:buNone/>
              <a:defRPr sz="2400" b="0" cap="sm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6800" y="2926080"/>
            <a:ext cx="4846320" cy="347472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78880" y="2057399"/>
            <a:ext cx="4846320" cy="868681"/>
          </a:xfrm>
        </p:spPr>
        <p:txBody>
          <a:bodyPr anchor="ctr"/>
          <a:lstStyle>
            <a:lvl1pPr marL="0" indent="0">
              <a:buNone/>
              <a:defRPr sz="2400" b="0" cap="sm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8880" y="2926080"/>
            <a:ext cx="4846320" cy="347472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D3024-A370-4736-A073-CFE51D74BDB4}" type="datetimeFigureOut">
              <a:rPr lang="en-US" smtClean="0">
                <a:solidFill>
                  <a:prstClr val="black"/>
                </a:solidFill>
              </a:rPr>
              <a:pPr/>
              <a:t>10/25/2013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DCFCC-8C7B-4574-91B2-C3342261C6C2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6036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ltGray">
          <a:xfrm>
            <a:off x="-1" y="457200"/>
            <a:ext cx="12188826" cy="1270000"/>
          </a:xfrm>
          <a:prstGeom prst="rect">
            <a:avLst/>
          </a:prstGeom>
          <a:gradFill>
            <a:gsLst>
              <a:gs pos="417">
                <a:schemeClr val="bg2">
                  <a:lumMod val="20000"/>
                  <a:lumOff val="80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noFill/>
            <a:miter lim="800000"/>
          </a:ln>
          <a:scene3d>
            <a:camera prst="orthographicFront"/>
            <a:lightRig rig="threePt" dir="t"/>
          </a:scene3d>
          <a:sp3d>
            <a:contourClr>
              <a:srgbClr val="B0BCBC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 bwMode="ltGray">
          <a:xfrm>
            <a:off x="0" y="1697736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 bwMode="ltGray">
          <a:xfrm>
            <a:off x="0" y="457200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D3024-A370-4736-A073-CFE51D74BDB4}" type="datetimeFigureOut">
              <a:rPr lang="en-US" smtClean="0">
                <a:solidFill>
                  <a:prstClr val="black"/>
                </a:solidFill>
              </a:rPr>
              <a:pPr/>
              <a:t>10/25/2013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DCFCC-8C7B-4574-91B2-C3342261C6C2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8133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D3024-A370-4736-A073-CFE51D74BDB4}" type="datetimeFigureOut">
              <a:rPr lang="en-US" smtClean="0">
                <a:solidFill>
                  <a:prstClr val="black"/>
                </a:solidFill>
              </a:rPr>
              <a:pPr/>
              <a:t>10/25/2013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DCFCC-8C7B-4574-91B2-C3342261C6C2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1574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1067" y="1143000"/>
            <a:ext cx="3471334" cy="228599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982132"/>
            <a:ext cx="6995160" cy="507492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11067" y="3513665"/>
            <a:ext cx="3471333" cy="2103120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D3024-A370-4736-A073-CFE51D74BDB4}" type="datetimeFigureOut">
              <a:rPr lang="en-US" smtClean="0">
                <a:solidFill>
                  <a:prstClr val="black"/>
                </a:solidFill>
              </a:rPr>
              <a:pPr/>
              <a:t>10/25/2013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DCFCC-8C7B-4574-91B2-C3342261C6C2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9754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1067" y="1143000"/>
            <a:ext cx="3471334" cy="228599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11067" y="3513665"/>
            <a:ext cx="3471333" cy="2103120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8" name="Rectangle 7"/>
          <p:cNvSpPr/>
          <p:nvPr/>
        </p:nvSpPr>
        <p:spPr bwMode="ltGray">
          <a:xfrm>
            <a:off x="694265" y="1051560"/>
            <a:ext cx="6858000" cy="4937760"/>
          </a:xfrm>
          <a:prstGeom prst="rect">
            <a:avLst/>
          </a:prstGeom>
          <a:solidFill>
            <a:schemeClr val="bg1"/>
          </a:solidFill>
          <a:ln w="152400">
            <a:solidFill>
              <a:srgbClr val="FFFFFF"/>
            </a:solidFill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2051" y="1143000"/>
            <a:ext cx="6686024" cy="4754880"/>
          </a:xfrm>
          <a:solidFill>
            <a:schemeClr val="bg2">
              <a:lumMod val="40000"/>
              <a:lumOff val="60000"/>
            </a:schemeClr>
          </a:solidFill>
        </p:spPr>
        <p:txBody>
          <a:bodyPr tIns="27432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D3024-A370-4736-A073-CFE51D74BDB4}" type="datetimeFigureOut">
              <a:rPr lang="en-US" smtClean="0">
                <a:solidFill>
                  <a:prstClr val="black"/>
                </a:solidFill>
              </a:rPr>
              <a:pPr/>
              <a:t>10/25/2013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DCFCC-8C7B-4574-91B2-C3342261C6C2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6575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>
            <a:off x="-1" y="457200"/>
            <a:ext cx="12188826" cy="1270000"/>
          </a:xfrm>
          <a:prstGeom prst="rect">
            <a:avLst/>
          </a:prstGeom>
          <a:gradFill>
            <a:gsLst>
              <a:gs pos="417">
                <a:schemeClr val="bg2">
                  <a:lumMod val="20000"/>
                  <a:lumOff val="80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noFill/>
            <a:miter lim="800000"/>
          </a:ln>
          <a:scene3d>
            <a:camera prst="orthographicFront"/>
            <a:lightRig rig="threePt" dir="t"/>
          </a:scene3d>
          <a:sp3d>
            <a:contourClr>
              <a:srgbClr val="B0BCBC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 bwMode="ltGray">
          <a:xfrm>
            <a:off x="0" y="1697736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 bwMode="ltGray">
          <a:xfrm>
            <a:off x="0" y="457200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D3024-A370-4736-A073-CFE51D74BDB4}" type="datetimeFigureOut">
              <a:rPr lang="en-US" smtClean="0">
                <a:solidFill>
                  <a:prstClr val="black"/>
                </a:solidFill>
              </a:rPr>
              <a:pPr/>
              <a:t>10/25/2013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DCFCC-8C7B-4574-91B2-C3342261C6C2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214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6400" y="846666"/>
            <a:ext cx="1828800" cy="5554133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798" y="846666"/>
            <a:ext cx="7863840" cy="5554133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D3024-A370-4736-A073-CFE51D74BDB4}" type="datetimeFigureOut">
              <a:rPr lang="en-US" smtClean="0">
                <a:solidFill>
                  <a:prstClr val="black"/>
                </a:solidFill>
              </a:rPr>
              <a:pPr/>
              <a:t>10/25/2013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DCFCC-8C7B-4574-91B2-C3342261C6C2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0091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09700" y="1556281"/>
            <a:ext cx="4610099" cy="4620682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556281"/>
            <a:ext cx="4609775" cy="4620682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/>
              <a:t>July 22, 2012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/>
              <a:t>Footer text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81687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/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uffy white clouds in deep blue sky" title="Slide Design Picture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57400"/>
            <a:ext cx="1490472" cy="38862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600200" y="0"/>
            <a:ext cx="5029200" cy="5943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pic>
        <p:nvPicPr>
          <p:cNvPr id="10" name="Picture 9" descr="Closeup of plant shoot" title="Slide Design Picture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39128" y="2057400"/>
            <a:ext cx="2060767" cy="3886200"/>
          </a:xfrm>
          <a:prstGeom prst="rect">
            <a:avLst/>
          </a:prstGeom>
        </p:spPr>
      </p:pic>
      <p:pic>
        <p:nvPicPr>
          <p:cNvPr id="11" name="Picture 10" descr="Waves" title="Slide Design Picture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09623" y="2057400"/>
            <a:ext cx="3282696" cy="3886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777" y="3019706"/>
            <a:ext cx="4846320" cy="23876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777" y="5381894"/>
            <a:ext cx="4846320" cy="448056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975811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>
                <a:solidFill>
                  <a:srgbClr val="8BAA00">
                    <a:lumMod val="75000"/>
                  </a:srgbClr>
                </a:solidFill>
              </a:rPr>
              <a:t>July 22, 2012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>
                <a:solidFill>
                  <a:srgbClr val="8BAA00">
                    <a:lumMod val="75000"/>
                  </a:srgbClr>
                </a:solidFill>
              </a:rPr>
              <a:t>Footer text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>
                <a:solidFill>
                  <a:srgbClr val="8BAA00">
                    <a:lumMod val="75000"/>
                  </a:srgbClr>
                </a:solidFill>
              </a:rPr>
              <a:pPr/>
              <a:t>‹#›</a:t>
            </a:fld>
            <a:endParaRPr>
              <a:solidFill>
                <a:srgbClr val="8BAA00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329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00199" y="2059146"/>
            <a:ext cx="7199696" cy="3886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777" y="2263913"/>
            <a:ext cx="6949440" cy="3143393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777" y="5381893"/>
            <a:ext cx="6949440" cy="449523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pic>
        <p:nvPicPr>
          <p:cNvPr id="9" name="Picture 8" descr="Waves" title="Slide Design Picture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09623" y="2059146"/>
            <a:ext cx="3282696" cy="3886200"/>
          </a:xfrm>
          <a:prstGeom prst="rect">
            <a:avLst/>
          </a:prstGeom>
        </p:spPr>
      </p:pic>
      <p:pic>
        <p:nvPicPr>
          <p:cNvPr id="11" name="Picture 10" descr="Closeup of green plants" title="Slide Design Picture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59146"/>
            <a:ext cx="1490472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355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3768">
          <p15:clr>
            <a:srgbClr val="FDE53C"/>
          </p15:clr>
        </p15:guide>
        <p15:guide id="2" orient="horz" pos="1296">
          <p15:clr>
            <a:srgbClr val="FDE53C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09700" y="1556281"/>
            <a:ext cx="4610099" cy="4620682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556281"/>
            <a:ext cx="4609775" cy="4620682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>
                <a:solidFill>
                  <a:srgbClr val="8BAA00">
                    <a:lumMod val="75000"/>
                  </a:srgbClr>
                </a:solidFill>
              </a:rPr>
              <a:t>July 22, 2012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>
                <a:solidFill>
                  <a:srgbClr val="8BAA00">
                    <a:lumMod val="75000"/>
                  </a:srgbClr>
                </a:solidFill>
              </a:rPr>
              <a:t>Footer text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>
                <a:solidFill>
                  <a:srgbClr val="8BAA00">
                    <a:lumMod val="75000"/>
                  </a:srgbClr>
                </a:solidFill>
              </a:rPr>
              <a:pPr/>
              <a:t>‹#›</a:t>
            </a:fld>
            <a:endParaRPr>
              <a:solidFill>
                <a:srgbClr val="8BAA00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1139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/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09699" y="1554480"/>
            <a:ext cx="4608576" cy="823912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09699" y="2378392"/>
            <a:ext cx="4608576" cy="3811271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554480"/>
            <a:ext cx="4610100" cy="823912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378392"/>
            <a:ext cx="4610100" cy="3811271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>
                <a:solidFill>
                  <a:srgbClr val="8BAA00">
                    <a:lumMod val="75000"/>
                  </a:srgbClr>
                </a:solidFill>
              </a:rPr>
              <a:t>July 22, 2012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>
                <a:solidFill>
                  <a:srgbClr val="8BAA00">
                    <a:lumMod val="75000"/>
                  </a:srgbClr>
                </a:solidFill>
              </a:rPr>
              <a:t>Footer text here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>
                <a:solidFill>
                  <a:srgbClr val="8BAA00">
                    <a:lumMod val="75000"/>
                  </a:srgbClr>
                </a:solidFill>
              </a:rPr>
              <a:pPr/>
              <a:t>‹#›</a:t>
            </a:fld>
            <a:endParaRPr>
              <a:solidFill>
                <a:srgbClr val="8BAA00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559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/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>
                <a:solidFill>
                  <a:srgbClr val="8BAA00">
                    <a:lumMod val="75000"/>
                  </a:srgbClr>
                </a:solidFill>
              </a:rPr>
              <a:t>July 22, 2012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>
                <a:solidFill>
                  <a:srgbClr val="8BAA00">
                    <a:lumMod val="75000"/>
                  </a:srgbClr>
                </a:solidFill>
              </a:rPr>
              <a:t>Footer text here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>
                <a:solidFill>
                  <a:srgbClr val="8BAA00">
                    <a:lumMod val="75000"/>
                  </a:srgbClr>
                </a:solidFill>
              </a:rPr>
              <a:pPr/>
              <a:t>‹#›</a:t>
            </a:fld>
            <a:endParaRPr>
              <a:solidFill>
                <a:srgbClr val="8BAA00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738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>
                <a:solidFill>
                  <a:srgbClr val="8BAA00">
                    <a:lumMod val="75000"/>
                  </a:srgbClr>
                </a:solidFill>
              </a:rPr>
              <a:t>July 22, 2012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>
                <a:solidFill>
                  <a:srgbClr val="8BAA00">
                    <a:lumMod val="75000"/>
                  </a:srgbClr>
                </a:solidFill>
              </a:rPr>
              <a:t>Footer text here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>
                <a:solidFill>
                  <a:srgbClr val="8BAA00">
                    <a:lumMod val="75000"/>
                  </a:srgbClr>
                </a:solidFill>
              </a:rPr>
              <a:pPr/>
              <a:t>‹#›</a:t>
            </a:fld>
            <a:endParaRPr>
              <a:solidFill>
                <a:srgbClr val="8BAA00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7934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6679" y="919616"/>
            <a:ext cx="4155622" cy="2532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9699" y="915923"/>
            <a:ext cx="5216979" cy="5065776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6679" y="3446396"/>
            <a:ext cx="4155622" cy="2535303"/>
          </a:xfrm>
        </p:spPr>
        <p:txBody>
          <a:bodyPr>
            <a:normAutofit/>
          </a:bodyPr>
          <a:lstStyle>
            <a:lvl1pPr marL="0" indent="0">
              <a:spcBef>
                <a:spcPts val="9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>
                <a:solidFill>
                  <a:srgbClr val="8BAA00">
                    <a:lumMod val="75000"/>
                  </a:srgbClr>
                </a:solidFill>
              </a:rPr>
              <a:t>July 22, 2012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>
                <a:solidFill>
                  <a:srgbClr val="8BAA00">
                    <a:lumMod val="75000"/>
                  </a:srgbClr>
                </a:solidFill>
              </a:rPr>
              <a:t>Footer text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>
                <a:solidFill>
                  <a:srgbClr val="8BAA00">
                    <a:lumMod val="75000"/>
                  </a:srgbClr>
                </a:solidFill>
              </a:rPr>
              <a:pPr/>
              <a:t>‹#›</a:t>
            </a:fld>
            <a:endParaRPr>
              <a:solidFill>
                <a:srgbClr val="8BAA00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7544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/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6680" y="919616"/>
            <a:ext cx="4155622" cy="2532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915923"/>
            <a:ext cx="6626677" cy="5065776"/>
          </a:xfrm>
        </p:spPr>
        <p:txBody>
          <a:bodyPr tIns="1371600">
            <a:normAutofit/>
          </a:bodyPr>
          <a:lstStyle>
            <a:lvl1pPr marL="0" indent="0" algn="ctr">
              <a:spcBef>
                <a:spcPts val="0"/>
              </a:spcBef>
              <a:buNone/>
              <a:defRPr sz="2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6680" y="3446397"/>
            <a:ext cx="4155622" cy="2535304"/>
          </a:xfrm>
        </p:spPr>
        <p:txBody>
          <a:bodyPr>
            <a:normAutofit/>
          </a:bodyPr>
          <a:lstStyle>
            <a:lvl1pPr marL="0" indent="0">
              <a:spcBef>
                <a:spcPts val="9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>
                <a:solidFill>
                  <a:srgbClr val="8BAA00">
                    <a:lumMod val="75000"/>
                  </a:srgbClr>
                </a:solidFill>
              </a:rPr>
              <a:t>July 22, 2012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>
                <a:solidFill>
                  <a:srgbClr val="8BAA00">
                    <a:lumMod val="75000"/>
                  </a:srgbClr>
                </a:solidFill>
              </a:rPr>
              <a:t>Footer text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>
                <a:solidFill>
                  <a:srgbClr val="8BAA00">
                    <a:lumMod val="75000"/>
                  </a:srgbClr>
                </a:solidFill>
              </a:rPr>
              <a:pPr/>
              <a:t>‹#›</a:t>
            </a:fld>
            <a:endParaRPr>
              <a:solidFill>
                <a:srgbClr val="8BAA00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5187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/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>
                <a:solidFill>
                  <a:srgbClr val="8BAA00">
                    <a:lumMod val="75000"/>
                  </a:srgbClr>
                </a:solidFill>
              </a:rPr>
              <a:t>July 22, 2012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>
                <a:solidFill>
                  <a:srgbClr val="8BAA00">
                    <a:lumMod val="75000"/>
                  </a:srgbClr>
                </a:solidFill>
              </a:rPr>
              <a:t>Footer text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>
                <a:solidFill>
                  <a:srgbClr val="8BAA00">
                    <a:lumMod val="75000"/>
                  </a:srgbClr>
                </a:solidFill>
              </a:rPr>
              <a:pPr/>
              <a:t>‹#›</a:t>
            </a:fld>
            <a:endParaRPr>
              <a:solidFill>
                <a:srgbClr val="8BAA00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7839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09699" y="1554480"/>
            <a:ext cx="4608576" cy="823912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09699" y="2378392"/>
            <a:ext cx="4608576" cy="3811271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554480"/>
            <a:ext cx="4610100" cy="823912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378392"/>
            <a:ext cx="4610100" cy="3811271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/>
              <a:t>July 22, 2012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/>
              <a:t>Footer text here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27180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/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190500"/>
            <a:ext cx="2057400" cy="5986463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90500"/>
            <a:ext cx="7734300" cy="5986463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>
                <a:solidFill>
                  <a:srgbClr val="8BAA00">
                    <a:lumMod val="75000"/>
                  </a:srgbClr>
                </a:solidFill>
              </a:rPr>
              <a:t>July 22, 2012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>
                <a:solidFill>
                  <a:srgbClr val="8BAA00">
                    <a:lumMod val="75000"/>
                  </a:srgbClr>
                </a:solidFill>
              </a:rPr>
              <a:t>Footer text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>
                <a:solidFill>
                  <a:srgbClr val="8BAA00">
                    <a:lumMod val="75000"/>
                  </a:srgbClr>
                </a:solidFill>
              </a:rPr>
              <a:pPr/>
              <a:t>‹#›</a:t>
            </a:fld>
            <a:endParaRPr>
              <a:solidFill>
                <a:srgbClr val="8BAA00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328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/>
              <a:t>July 22, 2012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/>
              <a:t>Footer text here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65877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/>
              <a:t>July 22, 2012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/>
              <a:t>Footer text here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07393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6679" y="919616"/>
            <a:ext cx="4155622" cy="2532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9699" y="915923"/>
            <a:ext cx="5216979" cy="5065776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6679" y="3446396"/>
            <a:ext cx="4155622" cy="2535303"/>
          </a:xfrm>
        </p:spPr>
        <p:txBody>
          <a:bodyPr>
            <a:normAutofit/>
          </a:bodyPr>
          <a:lstStyle>
            <a:lvl1pPr marL="0" indent="0">
              <a:spcBef>
                <a:spcPts val="9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/>
              <a:t>July 22, 2012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/>
              <a:t>Footer text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23549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6680" y="919616"/>
            <a:ext cx="4155622" cy="2532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915923"/>
            <a:ext cx="6626677" cy="5065776"/>
          </a:xfrm>
        </p:spPr>
        <p:txBody>
          <a:bodyPr tIns="1371600">
            <a:normAutofit/>
          </a:bodyPr>
          <a:lstStyle>
            <a:lvl1pPr marL="0" indent="0" algn="ctr">
              <a:spcBef>
                <a:spcPts val="0"/>
              </a:spcBef>
              <a:buNone/>
              <a:defRPr sz="2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6680" y="3446397"/>
            <a:ext cx="4155622" cy="2535304"/>
          </a:xfrm>
        </p:spPr>
        <p:txBody>
          <a:bodyPr>
            <a:normAutofit/>
          </a:bodyPr>
          <a:lstStyle>
            <a:lvl1pPr marL="0" indent="0">
              <a:spcBef>
                <a:spcPts val="9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/>
              <a:t>July 22, 2012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/>
              <a:t>Footer text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6422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6.jpe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6" Type="http://schemas.openxmlformats.org/officeDocument/2006/relationships/image" Target="../media/image6.jpeg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6629400"/>
            <a:ext cx="1499616" cy="228600"/>
          </a:xfrm>
          <a:prstGeom prst="rect">
            <a:avLst/>
          </a:prstGeom>
          <a:gradFill>
            <a:gsLst>
              <a:gs pos="0">
                <a:schemeClr val="accent1">
                  <a:lumMod val="15000"/>
                  <a:lumOff val="85000"/>
                </a:schemeClr>
              </a:gs>
              <a:gs pos="100000">
                <a:schemeClr val="accent1">
                  <a:lumMod val="15000"/>
                  <a:lumOff val="8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1609344" y="6629400"/>
            <a:ext cx="10582656" cy="228600"/>
          </a:xfrm>
          <a:prstGeom prst="rect">
            <a:avLst/>
          </a:prstGeom>
          <a:gradFill>
            <a:gsLst>
              <a:gs pos="0">
                <a:schemeClr val="accent1">
                  <a:lumMod val="35000"/>
                  <a:lumOff val="65000"/>
                </a:schemeClr>
              </a:gs>
              <a:gs pos="100000">
                <a:schemeClr val="accent1">
                  <a:lumMod val="35000"/>
                  <a:lumOff val="6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10026" y="276087"/>
            <a:ext cx="9371949" cy="118356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0027" y="1566001"/>
            <a:ext cx="9371948" cy="46206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629400"/>
            <a:ext cx="41040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9CD8D479-8942-46E8-A226-A4E01F7A105C}" type="slidenum">
              <a:rPr/>
              <a:pPr/>
              <a:t>‹#›</a:t>
            </a:fld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31101" y="6629400"/>
            <a:ext cx="100066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/>
              <a:t>July 22, 2012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37716" y="6629400"/>
            <a:ext cx="914425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/>
              <a:t>Footer text here</a:t>
            </a:r>
          </a:p>
        </p:txBody>
      </p:sp>
    </p:spTree>
    <p:extLst>
      <p:ext uri="{BB962C8B-B14F-4D97-AF65-F5344CB8AC3E}">
        <p14:creationId xmlns:p14="http://schemas.microsoft.com/office/powerpoint/2010/main" val="2866046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spcBef>
          <a:spcPct val="0"/>
        </a:spcBef>
        <a:buNone/>
        <a:defRPr sz="3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10312" indent="-210312" algn="l" defTabSz="91440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38912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766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052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338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3624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5910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196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0482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952" cy="45541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7200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562302"/>
            <a:ext cx="10058400" cy="109728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57400"/>
            <a:ext cx="100584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0" y="6519333"/>
            <a:ext cx="1600200" cy="2021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B1BD3024-A370-4736-A073-CFE51D74BDB4}" type="datetimeFigureOut">
              <a:rPr lang="en-US" smtClean="0">
                <a:solidFill>
                  <a:prstClr val="black"/>
                </a:solidFill>
              </a:rPr>
              <a:pPr/>
              <a:t>10/25/2013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519333"/>
            <a:ext cx="7086600" cy="2021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10800" y="6519333"/>
            <a:ext cx="914400" cy="2021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5E3DCFCC-8C7B-4574-91B2-C3342261C6C2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2352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sm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12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5156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7452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2316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952" cy="45541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7200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562302"/>
            <a:ext cx="10058400" cy="109728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57400"/>
            <a:ext cx="100584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0" y="6519333"/>
            <a:ext cx="1600200" cy="2021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B1BD3024-A370-4736-A073-CFE51D74BDB4}" type="datetimeFigureOut">
              <a:rPr lang="en-US" smtClean="0">
                <a:solidFill>
                  <a:prstClr val="black"/>
                </a:solidFill>
              </a:rPr>
              <a:pPr/>
              <a:t>10/25/2013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519333"/>
            <a:ext cx="7086600" cy="2021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10800" y="6519333"/>
            <a:ext cx="914400" cy="2021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5E3DCFCC-8C7B-4574-91B2-C3342261C6C2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9592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sm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12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5156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7452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2316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6629400"/>
            <a:ext cx="1499616" cy="228600"/>
          </a:xfrm>
          <a:prstGeom prst="rect">
            <a:avLst/>
          </a:prstGeom>
          <a:gradFill>
            <a:gsLst>
              <a:gs pos="0">
                <a:schemeClr val="accent1">
                  <a:lumMod val="15000"/>
                  <a:lumOff val="85000"/>
                </a:schemeClr>
              </a:gs>
              <a:gs pos="100000">
                <a:schemeClr val="accent1">
                  <a:lumMod val="15000"/>
                  <a:lumOff val="8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609344" y="6629400"/>
            <a:ext cx="10582656" cy="228600"/>
          </a:xfrm>
          <a:prstGeom prst="rect">
            <a:avLst/>
          </a:prstGeom>
          <a:gradFill>
            <a:gsLst>
              <a:gs pos="0">
                <a:schemeClr val="accent1">
                  <a:lumMod val="35000"/>
                  <a:lumOff val="65000"/>
                </a:schemeClr>
              </a:gs>
              <a:gs pos="100000">
                <a:schemeClr val="accent1">
                  <a:lumMod val="35000"/>
                  <a:lumOff val="6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rgbClr val="8BAA00">
                  <a:lumMod val="75000"/>
                </a:srgbClr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10026" y="276087"/>
            <a:ext cx="9371949" cy="118356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0027" y="1566001"/>
            <a:ext cx="9371948" cy="46206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629400"/>
            <a:ext cx="41040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9CD8D479-8942-46E8-A226-A4E01F7A105C}" type="slidenum">
              <a:rPr>
                <a:solidFill>
                  <a:srgbClr val="8BAA00">
                    <a:lumMod val="75000"/>
                  </a:srgbClr>
                </a:solidFill>
              </a:rPr>
              <a:pPr/>
              <a:t>‹#›</a:t>
            </a:fld>
            <a:endParaRPr>
              <a:solidFill>
                <a:srgbClr val="8BAA00">
                  <a:lumMod val="75000"/>
                </a:srgb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31101" y="6629400"/>
            <a:ext cx="100066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>
                <a:solidFill>
                  <a:srgbClr val="8BAA00">
                    <a:lumMod val="75000"/>
                  </a:srgbClr>
                </a:solidFill>
              </a:rPr>
              <a:t>July 22, 2012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37716" y="6629400"/>
            <a:ext cx="914425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>
                <a:solidFill>
                  <a:srgbClr val="8BAA00">
                    <a:lumMod val="75000"/>
                  </a:srgbClr>
                </a:solidFill>
              </a:rPr>
              <a:t>Footer text here</a:t>
            </a:r>
          </a:p>
        </p:txBody>
      </p:sp>
    </p:spTree>
    <p:extLst>
      <p:ext uri="{BB962C8B-B14F-4D97-AF65-F5344CB8AC3E}">
        <p14:creationId xmlns:p14="http://schemas.microsoft.com/office/powerpoint/2010/main" val="3456111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spcBef>
          <a:spcPct val="0"/>
        </a:spcBef>
        <a:buNone/>
        <a:defRPr sz="3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10312" indent="-210312" algn="l" defTabSz="91440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38912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766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052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338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3624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5910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196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0482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3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4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5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8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13" Type="http://schemas.openxmlformats.org/officeDocument/2006/relationships/image" Target="../media/image28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22.jpeg"/><Relationship Id="rId12" Type="http://schemas.openxmlformats.org/officeDocument/2006/relationships/image" Target="../media/image27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7.xml"/><Relationship Id="rId6" Type="http://schemas.microsoft.com/office/2007/relationships/diagramDrawing" Target="../diagrams/drawing1.xml"/><Relationship Id="rId11" Type="http://schemas.openxmlformats.org/officeDocument/2006/relationships/image" Target="../media/image26.jpeg"/><Relationship Id="rId5" Type="http://schemas.openxmlformats.org/officeDocument/2006/relationships/diagramColors" Target="../diagrams/colors1.xml"/><Relationship Id="rId10" Type="http://schemas.openxmlformats.org/officeDocument/2006/relationships/image" Target="../media/image25.jpe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77365" y="2142697"/>
            <a:ext cx="4846320" cy="1078441"/>
          </a:xfrm>
        </p:spPr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不吵 不鬧 不掉毛</a:t>
            </a:r>
            <a:endParaRPr 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3886" y="3195692"/>
            <a:ext cx="4846320" cy="448056"/>
          </a:xfrm>
        </p:spPr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飼養令人著迷的甲蟲，所需要知道的基礎知識</a:t>
            </a:r>
            <a:endParaRPr 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2131974" y="4002328"/>
            <a:ext cx="41882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P.S. 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也不會咬拖鞋跟家具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1856096" y="5363570"/>
            <a:ext cx="3971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主講人 </a:t>
            </a:r>
            <a:r>
              <a:rPr lang="en-US" altLang="zh-TW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:</a:t>
            </a:r>
            <a:r>
              <a:rPr lang="zh-TW" altLang="en-US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 許立德</a:t>
            </a:r>
            <a:endParaRPr lang="zh-TW" altLang="en-US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61546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從卵孵化 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–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 三齡幼蟲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graphicFrame>
        <p:nvGraphicFramePr>
          <p:cNvPr id="4" name="Content Placeholder 4" descr="Sample table with 3 columns, 4 rows" title="Table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176335468"/>
              </p:ext>
            </p:extLst>
          </p:nvPr>
        </p:nvGraphicFramePr>
        <p:xfrm>
          <a:off x="421257" y="2208095"/>
          <a:ext cx="5313363" cy="2057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2412"/>
                <a:gridCol w="1590675"/>
                <a:gridCol w="2200276"/>
              </a:tblGrid>
              <a:tr h="514350"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野外生態</a:t>
                      </a:r>
                      <a:endParaRPr lang="en-US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人工飼養</a:t>
                      </a:r>
                      <a:endParaRPr lang="en-US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</a:tr>
              <a:tr h="51435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卵</a:t>
                      </a:r>
                      <a:endParaRPr 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落葉堆肥</a:t>
                      </a:r>
                      <a:endParaRPr 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腐植土</a:t>
                      </a:r>
                      <a:endParaRPr lang="en-US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</a:tr>
              <a:tr h="51435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一齡幼蟲</a:t>
                      </a:r>
                      <a:endParaRPr 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落葉堆肥</a:t>
                      </a:r>
                      <a:endParaRPr lang="en-US" altLang="zh-TW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腐植土</a:t>
                      </a:r>
                      <a:endParaRPr lang="en-US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</a:tr>
              <a:tr h="51435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二齡幼蟲</a:t>
                      </a:r>
                      <a:endParaRPr 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落葉堆肥</a:t>
                      </a:r>
                      <a:endParaRPr lang="en-US" altLang="zh-TW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腐植土</a:t>
                      </a:r>
                      <a:endParaRPr lang="en-US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文字方塊 4"/>
          <p:cNvSpPr txBox="1"/>
          <p:nvPr/>
        </p:nvSpPr>
        <p:spPr>
          <a:xfrm>
            <a:off x="6141493" y="2347412"/>
            <a:ext cx="5841241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人工飼養 </a:t>
            </a:r>
            <a:r>
              <a:rPr lang="en-US" altLang="zh-TW" sz="2400" dirty="0" smtClean="0">
                <a:latin typeface="微軟正黑體" pitchFamily="34" charset="-120"/>
                <a:ea typeface="微軟正黑體" pitchFamily="34" charset="-120"/>
              </a:rPr>
              <a:t>:</a:t>
            </a: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 使用</a:t>
            </a:r>
            <a:r>
              <a:rPr lang="zh-TW" altLang="en-US" sz="24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塑膠罐或整理箱</a:t>
            </a: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等容器</a:t>
            </a:r>
            <a:r>
              <a:rPr lang="en-US" altLang="zh-TW" sz="2400" dirty="0" smtClean="0">
                <a:latin typeface="微軟正黑體" pitchFamily="34" charset="-120"/>
                <a:ea typeface="微軟正黑體" pitchFamily="34" charset="-120"/>
              </a:rPr>
              <a:t>.</a:t>
            </a:r>
          </a:p>
          <a:p>
            <a:endParaRPr lang="en-US" altLang="zh-TW" sz="2400" dirty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內置 </a:t>
            </a:r>
            <a:r>
              <a:rPr lang="en-US" altLang="zh-TW" sz="2400" dirty="0" smtClean="0">
                <a:latin typeface="微軟正黑體" pitchFamily="34" charset="-120"/>
                <a:ea typeface="微軟正黑體" pitchFamily="34" charset="-120"/>
              </a:rPr>
              <a:t>:</a:t>
            </a: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sz="24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腐植土</a:t>
            </a: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 深度至少要高過</a:t>
            </a:r>
            <a:r>
              <a:rPr lang="en-US" altLang="zh-TW" sz="2400" dirty="0" smtClean="0">
                <a:latin typeface="微軟正黑體" pitchFamily="34" charset="-120"/>
                <a:ea typeface="微軟正黑體" pitchFamily="34" charset="-120"/>
              </a:rPr>
              <a:t>10</a:t>
            </a: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公分</a:t>
            </a:r>
            <a:endParaRPr lang="en-US" altLang="zh-TW" sz="2400" dirty="0" smtClean="0">
              <a:latin typeface="微軟正黑體" pitchFamily="34" charset="-120"/>
              <a:ea typeface="微軟正黑體" pitchFamily="34" charset="-120"/>
            </a:endParaRPr>
          </a:p>
          <a:p>
            <a:endParaRPr lang="en-US" altLang="zh-TW" sz="2400" dirty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工具 </a:t>
            </a:r>
            <a:r>
              <a:rPr lang="en-US" altLang="zh-TW" sz="2400" dirty="0" smtClean="0">
                <a:latin typeface="微軟正黑體" pitchFamily="34" charset="-120"/>
                <a:ea typeface="微軟正黑體" pitchFamily="34" charset="-120"/>
              </a:rPr>
              <a:t>: </a:t>
            </a: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使用鐵鏟會使幼蟲受傷</a:t>
            </a:r>
            <a:endParaRPr lang="en-US" altLang="zh-TW" sz="2400" dirty="0" smtClean="0">
              <a:latin typeface="微軟正黑體" pitchFamily="34" charset="-120"/>
              <a:ea typeface="微軟正黑體" pitchFamily="34" charset="-120"/>
            </a:endParaRPr>
          </a:p>
          <a:p>
            <a:endParaRPr lang="en-US" altLang="zh-TW" sz="2400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濕度 </a:t>
            </a:r>
            <a:r>
              <a:rPr lang="en-US" altLang="zh-TW" sz="2400" dirty="0" smtClean="0">
                <a:latin typeface="微軟正黑體" pitchFamily="34" charset="-120"/>
                <a:ea typeface="微軟正黑體" pitchFamily="34" charset="-120"/>
              </a:rPr>
              <a:t>:</a:t>
            </a: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 以土結塊 但擠不出水為原則</a:t>
            </a:r>
            <a:endParaRPr lang="en-US" altLang="zh-TW" sz="2400" dirty="0" smtClean="0">
              <a:latin typeface="微軟正黑體" pitchFamily="34" charset="-120"/>
              <a:ea typeface="微軟正黑體" pitchFamily="34" charset="-120"/>
            </a:endParaRPr>
          </a:p>
          <a:p>
            <a:endParaRPr lang="en-US" altLang="zh-TW" sz="2400" dirty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溫度 </a:t>
            </a:r>
            <a:r>
              <a:rPr lang="en-US" altLang="zh-TW" sz="2400" dirty="0" smtClean="0">
                <a:latin typeface="微軟正黑體" pitchFamily="34" charset="-120"/>
                <a:ea typeface="微軟正黑體" pitchFamily="34" charset="-120"/>
              </a:rPr>
              <a:t>:</a:t>
            </a: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sz="2400" dirty="0">
                <a:latin typeface="微軟正黑體" pitchFamily="34" charset="-120"/>
                <a:ea typeface="微軟正黑體" pitchFamily="34" charset="-120"/>
              </a:rPr>
              <a:t>15</a:t>
            </a:r>
            <a:r>
              <a:rPr lang="en-US" altLang="zh-TW" sz="2400" dirty="0" smtClean="0">
                <a:latin typeface="微軟正黑體" pitchFamily="34" charset="-120"/>
                <a:ea typeface="微軟正黑體" pitchFamily="34" charset="-120"/>
              </a:rPr>
              <a:t>℃</a:t>
            </a: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sz="2400" dirty="0" smtClean="0">
                <a:latin typeface="微軟正黑體" pitchFamily="34" charset="-120"/>
                <a:ea typeface="微軟正黑體" pitchFamily="34" charset="-120"/>
              </a:rPr>
              <a:t>~</a:t>
            </a: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sz="2400" dirty="0" smtClean="0">
                <a:latin typeface="微軟正黑體" pitchFamily="34" charset="-120"/>
                <a:ea typeface="微軟正黑體" pitchFamily="34" charset="-120"/>
              </a:rPr>
              <a:t>25</a:t>
            </a:r>
            <a:r>
              <a:rPr lang="en-US" altLang="zh-TW" sz="2400" dirty="0">
                <a:latin typeface="微軟正黑體" pitchFamily="34" charset="-120"/>
                <a:ea typeface="微軟正黑體" pitchFamily="34" charset="-120"/>
              </a:rPr>
              <a:t>℃</a:t>
            </a: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 為最佳</a:t>
            </a:r>
            <a:endParaRPr lang="en-US" altLang="zh-TW" sz="2400" dirty="0" smtClean="0">
              <a:latin typeface="微軟正黑體" pitchFamily="34" charset="-120"/>
              <a:ea typeface="微軟正黑體" pitchFamily="34" charset="-120"/>
            </a:endParaRPr>
          </a:p>
          <a:p>
            <a:endParaRPr lang="en-US" altLang="zh-TW" sz="2400" dirty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成長 </a:t>
            </a:r>
            <a:r>
              <a:rPr lang="en-US" altLang="zh-TW" sz="2400" dirty="0" smtClean="0">
                <a:latin typeface="微軟正黑體" pitchFamily="34" charset="-120"/>
                <a:ea typeface="微軟正黑體" pitchFamily="34" charset="-120"/>
              </a:rPr>
              <a:t>:</a:t>
            </a: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 脫皮</a:t>
            </a:r>
            <a:r>
              <a:rPr lang="en-US" altLang="zh-TW" sz="2400" dirty="0" smtClean="0">
                <a:latin typeface="微軟正黑體" pitchFamily="34" charset="-120"/>
                <a:ea typeface="微軟正黑體" pitchFamily="34" charset="-120"/>
              </a:rPr>
              <a:t>2</a:t>
            </a: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次  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02481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容器</a:t>
            </a:r>
            <a:r>
              <a:rPr lang="zh-TW" altLang="en-US" dirty="0" smtClean="0"/>
              <a:t> </a:t>
            </a:r>
            <a:endParaRPr lang="zh-TW" altLang="en-US" dirty="0"/>
          </a:p>
        </p:txBody>
      </p:sp>
      <p:pic>
        <p:nvPicPr>
          <p:cNvPr id="1026" name="Picture 2" descr="G:\放東西的地方\甲蟲相關\source\夏日大作戰\natsu0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1049" y="1519034"/>
            <a:ext cx="6472628" cy="485447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3555" y="3526299"/>
            <a:ext cx="3844305" cy="294542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文字方塊 3"/>
          <p:cNvSpPr txBox="1"/>
          <p:nvPr/>
        </p:nvSpPr>
        <p:spPr>
          <a:xfrm>
            <a:off x="423081" y="2033516"/>
            <a:ext cx="4162567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zh-TW" altLang="en-US" sz="2000" dirty="0" smtClean="0">
                <a:latin typeface="微軟正黑體" pitchFamily="34" charset="-120"/>
                <a:ea typeface="微軟正黑體" pitchFamily="34" charset="-120"/>
              </a:rPr>
              <a:t>一隻幼蟲需要</a:t>
            </a:r>
            <a:r>
              <a:rPr lang="en-US" altLang="zh-TW" sz="20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3</a:t>
            </a:r>
            <a:r>
              <a:rPr lang="zh-TW" altLang="en-US" sz="20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公升</a:t>
            </a:r>
            <a:r>
              <a:rPr lang="zh-TW" altLang="en-US" sz="2000" dirty="0" smtClean="0">
                <a:latin typeface="微軟正黑體" pitchFamily="34" charset="-120"/>
                <a:ea typeface="微軟正黑體" pitchFamily="34" charset="-120"/>
              </a:rPr>
              <a:t>容量的容器</a:t>
            </a:r>
            <a:endParaRPr lang="en-US" altLang="zh-TW" sz="2000" dirty="0" smtClean="0">
              <a:latin typeface="微軟正黑體" pitchFamily="34" charset="-120"/>
              <a:ea typeface="微軟正黑體" pitchFamily="34" charset="-120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altLang="zh-TW" sz="2000" dirty="0" smtClean="0">
              <a:latin typeface="微軟正黑體" pitchFamily="34" charset="-120"/>
              <a:ea typeface="微軟正黑體" pitchFamily="34" charset="-12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zh-TW" altLang="en-US" sz="2000" dirty="0">
                <a:latin typeface="微軟正黑體" pitchFamily="34" charset="-120"/>
                <a:ea typeface="微軟正黑體" pitchFamily="34" charset="-120"/>
              </a:rPr>
              <a:t>才能長成</a:t>
            </a:r>
            <a:r>
              <a:rPr lang="zh-TW" altLang="en-US" sz="2000" dirty="0" smtClean="0">
                <a:latin typeface="微軟正黑體" pitchFamily="34" charset="-120"/>
                <a:ea typeface="微軟正黑體" pitchFamily="34" charset="-120"/>
              </a:rPr>
              <a:t>長蟲</a:t>
            </a:r>
            <a:endParaRPr lang="en-US" altLang="zh-TW" sz="2000" dirty="0" smtClean="0">
              <a:latin typeface="微軟正黑體" pitchFamily="34" charset="-120"/>
              <a:ea typeface="微軟正黑體" pitchFamily="34" charset="-120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altLang="zh-TW" sz="2000" dirty="0">
              <a:latin typeface="微軟正黑體" pitchFamily="34" charset="-120"/>
              <a:ea typeface="微軟正黑體" pitchFamily="34" charset="-12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zh-TW" altLang="en-US" sz="2000" dirty="0" smtClean="0">
                <a:latin typeface="微軟正黑體" pitchFamily="34" charset="-120"/>
                <a:ea typeface="微軟正黑體" pitchFamily="34" charset="-120"/>
              </a:rPr>
              <a:t>圓柱型最佳 </a:t>
            </a:r>
            <a:r>
              <a:rPr lang="en-US" altLang="zh-TW" sz="2000" dirty="0" smtClean="0">
                <a:latin typeface="微軟正黑體" pitchFamily="34" charset="-120"/>
                <a:ea typeface="微軟正黑體" pitchFamily="34" charset="-120"/>
              </a:rPr>
              <a:t> </a:t>
            </a:r>
          </a:p>
          <a:p>
            <a:pPr marL="285750" indent="-285750">
              <a:buFont typeface="Arial" pitchFamily="34" charset="0"/>
              <a:buChar char="•"/>
            </a:pPr>
            <a:endParaRPr lang="en-US" altLang="zh-TW" sz="2000" dirty="0">
              <a:latin typeface="微軟正黑體" pitchFamily="34" charset="-120"/>
              <a:ea typeface="微軟正黑體" pitchFamily="34" charset="-12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zh-TW" altLang="en-US" sz="2000" dirty="0" smtClean="0">
                <a:latin typeface="微軟正黑體" pitchFamily="34" charset="-120"/>
                <a:ea typeface="微軟正黑體" pitchFamily="34" charset="-120"/>
              </a:rPr>
              <a:t>通風口鑽在側面</a:t>
            </a:r>
            <a:endParaRPr lang="en-US" altLang="zh-TW" sz="2000" dirty="0">
              <a:latin typeface="微軟正黑體" pitchFamily="34" charset="-120"/>
              <a:ea typeface="微軟正黑體" pitchFamily="34" charset="-120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altLang="zh-TW" sz="2000" dirty="0" smtClean="0">
              <a:latin typeface="微軟正黑體" pitchFamily="34" charset="-120"/>
              <a:ea typeface="微軟正黑體" pitchFamily="34" charset="-12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zh-TW" altLang="en-US" sz="2000" dirty="0" smtClean="0">
                <a:latin typeface="微軟正黑體" pitchFamily="34" charset="-120"/>
                <a:ea typeface="微軟正黑體" pitchFamily="34" charset="-120"/>
              </a:rPr>
              <a:t>蓋子不鑽孔用於凝結水份往下</a:t>
            </a:r>
            <a:r>
              <a:rPr lang="en-US" altLang="zh-TW" sz="2000" dirty="0"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sz="2000" dirty="0"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sz="2000" dirty="0" smtClean="0">
                <a:latin typeface="微軟正黑體" pitchFamily="34" charset="-120"/>
                <a:ea typeface="微軟正黑體" pitchFamily="34" charset="-120"/>
              </a:rPr>
              <a:t>滴回土壤保持濕度</a:t>
            </a:r>
            <a:endParaRPr lang="en-US" altLang="zh-TW" sz="2000" dirty="0" smtClean="0">
              <a:latin typeface="微軟正黑體" pitchFamily="34" charset="-120"/>
              <a:ea typeface="微軟正黑體" pitchFamily="34" charset="-120"/>
            </a:endParaRPr>
          </a:p>
          <a:p>
            <a:endParaRPr lang="en-US" altLang="zh-TW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52770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腐植土 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-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Humus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62083" y="1953999"/>
            <a:ext cx="5129284" cy="4343400"/>
          </a:xfrm>
        </p:spPr>
        <p:txBody>
          <a:bodyPr>
            <a:normAutofit lnSpcReduction="10000"/>
          </a:bodyPr>
          <a:lstStyle/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土壤中的有機質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由生物的殘骸經微生物分解後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形成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富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含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蛋白質 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與 氮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氫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化合物 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黑色 褐色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注意 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: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 發酵中的腐植土異常的危險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           易產生不適合幼蟲的高溫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自製腐植土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?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dirty="0">
                <a:latin typeface="微軟正黑體" pitchFamily="34" charset="-120"/>
                <a:ea typeface="微軟正黑體" pitchFamily="34" charset="-120"/>
              </a:rPr>
            </a:b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一般不建議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 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2050" name="Picture 2" descr="C:\Users\user\Desktop\soil-in-hands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5317" y="2164497"/>
            <a:ext cx="5603434" cy="392240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753056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藏在土中的甲蟲蛋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4099" name="Picture 3" descr="G:\放東西的地方\甲蟲相關\source\2012甲蟲蛋\P1010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1510" y="758885"/>
            <a:ext cx="3682052" cy="276153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100" name="Picture 4" descr="G:\放東西的地方\甲蟲相關\source\2012甲蟲蛋\P101000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1510" y="3715198"/>
            <a:ext cx="4041703" cy="303127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098" name="Picture 2" descr="G:\放東西的地方\甲蟲相關\source\2012甲蟲蛋\P101000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0635" y="1810011"/>
            <a:ext cx="4561101" cy="342082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文字方塊 3"/>
          <p:cNvSpPr txBox="1"/>
          <p:nvPr/>
        </p:nvSpPr>
        <p:spPr>
          <a:xfrm>
            <a:off x="313899" y="2265528"/>
            <a:ext cx="383502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乳白色球體</a:t>
            </a:r>
            <a:endParaRPr lang="en-US" altLang="zh-TW" sz="2400" dirty="0" smtClean="0">
              <a:latin typeface="微軟正黑體" pitchFamily="34" charset="-120"/>
              <a:ea typeface="微軟正黑體" pitchFamily="34" charset="-120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altLang="zh-TW" sz="2400" dirty="0">
              <a:latin typeface="微軟正黑體" pitchFamily="34" charset="-120"/>
              <a:ea typeface="微軟正黑體" pitchFamily="34" charset="-12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請勿用手觸摸</a:t>
            </a:r>
            <a:endParaRPr lang="en-US" altLang="zh-TW" sz="2400" dirty="0" smtClean="0">
              <a:latin typeface="微軟正黑體" pitchFamily="34" charset="-120"/>
              <a:ea typeface="微軟正黑體" pitchFamily="34" charset="-120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altLang="zh-TW" sz="2400" dirty="0">
              <a:latin typeface="微軟正黑體" pitchFamily="34" charset="-120"/>
              <a:ea typeface="微軟正黑體" pitchFamily="34" charset="-12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母蟲會腐植土內捏出一個土塊，將卵產在土殼內。</a:t>
            </a:r>
            <a:endParaRPr lang="en-US" altLang="zh-TW" sz="2400" dirty="0" smtClean="0">
              <a:latin typeface="微軟正黑體" pitchFamily="34" charset="-120"/>
              <a:ea typeface="微軟正黑體" pitchFamily="34" charset="-120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altLang="zh-TW" sz="2400" dirty="0" smtClean="0">
              <a:latin typeface="微軟正黑體" pitchFamily="34" charset="-120"/>
              <a:ea typeface="微軟正黑體" pitchFamily="34" charset="-12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zh-TW" altLang="en-US" sz="2400" dirty="0">
                <a:latin typeface="微軟正黑體" pitchFamily="34" charset="-120"/>
                <a:ea typeface="微軟正黑體" pitchFamily="34" charset="-120"/>
              </a:rPr>
              <a:t>卵會吸水</a:t>
            </a: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脹大</a:t>
            </a:r>
            <a:endParaRPr lang="en-US" altLang="zh-TW" sz="2400" dirty="0" smtClean="0">
              <a:latin typeface="微軟正黑體" pitchFamily="34" charset="-120"/>
              <a:ea typeface="微軟正黑體" pitchFamily="34" charset="-120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altLang="zh-TW" sz="2400" dirty="0">
              <a:latin typeface="微軟正黑體" pitchFamily="34" charset="-120"/>
              <a:ea typeface="微軟正黑體" pitchFamily="34" charset="-12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約</a:t>
            </a:r>
            <a:r>
              <a:rPr lang="en-US" altLang="zh-TW" sz="2400" dirty="0" smtClean="0">
                <a:latin typeface="微軟正黑體" pitchFamily="34" charset="-120"/>
                <a:ea typeface="微軟正黑體" pitchFamily="34" charset="-120"/>
              </a:rPr>
              <a:t>30</a:t>
            </a: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天孵化為幼蟲</a:t>
            </a:r>
            <a:endParaRPr lang="en-US" altLang="zh-TW" sz="2400" dirty="0" smtClean="0">
              <a:latin typeface="微軟正黑體" pitchFamily="34" charset="-120"/>
              <a:ea typeface="微軟正黑體" pitchFamily="34" charset="-120"/>
            </a:endParaRPr>
          </a:p>
          <a:p>
            <a:pPr marL="285750" indent="-285750">
              <a:buFont typeface="Arial" pitchFamily="34" charset="0"/>
              <a:buChar char="•"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950245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幼蟲靠脫皮長大</a:t>
            </a:r>
            <a:endParaRPr lang="zh-TW" alt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439" y="1884056"/>
            <a:ext cx="5727700" cy="48641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文字方塊 3"/>
          <p:cNvSpPr txBox="1"/>
          <p:nvPr/>
        </p:nvSpPr>
        <p:spPr>
          <a:xfrm>
            <a:off x="436726" y="2284779"/>
            <a:ext cx="4572002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一齡幼蟲的身體非常脆弱移動請用小湯匙</a:t>
            </a:r>
            <a:endParaRPr lang="en-US" altLang="zh-TW" sz="2400" dirty="0" smtClean="0">
              <a:latin typeface="微軟正黑體" pitchFamily="34" charset="-120"/>
              <a:ea typeface="微軟正黑體" pitchFamily="34" charset="-120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altLang="zh-TW" sz="2400" dirty="0">
              <a:latin typeface="微軟正黑體" pitchFamily="34" charset="-120"/>
              <a:ea typeface="微軟正黑體" pitchFamily="34" charset="-12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孵化後的幼蟲有把卵殼吃掉的習性</a:t>
            </a:r>
            <a:endParaRPr lang="en-US" altLang="zh-TW" sz="2400" dirty="0">
              <a:latin typeface="微軟正黑體" pitchFamily="34" charset="-120"/>
              <a:ea typeface="微軟正黑體" pitchFamily="34" charset="-120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altLang="zh-TW" sz="2400" dirty="0" smtClean="0">
              <a:latin typeface="微軟正黑體" pitchFamily="34" charset="-120"/>
              <a:ea typeface="微軟正黑體" pitchFamily="34" charset="-12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負趨光性，會待在無光的土裡</a:t>
            </a:r>
            <a:endParaRPr lang="en-US" altLang="zh-TW" sz="2400" dirty="0" smtClean="0">
              <a:latin typeface="微軟正黑體" pitchFamily="34" charset="-120"/>
              <a:ea typeface="微軟正黑體" pitchFamily="34" charset="-120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altLang="zh-TW" sz="2400" dirty="0">
              <a:latin typeface="微軟正黑體" pitchFamily="34" charset="-120"/>
              <a:ea typeface="微軟正黑體" pitchFamily="34" charset="-12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低耗氧－仍須要通風</a:t>
            </a:r>
            <a:endParaRPr lang="en-US" altLang="zh-TW" sz="2400" dirty="0" smtClean="0">
              <a:latin typeface="微軟正黑體" pitchFamily="34" charset="-120"/>
              <a:ea typeface="微軟正黑體" pitchFamily="34" charset="-120"/>
            </a:endParaRPr>
          </a:p>
          <a:p>
            <a:endParaRPr lang="en-US" altLang="zh-TW" sz="1600" dirty="0"/>
          </a:p>
        </p:txBody>
      </p:sp>
    </p:spTree>
    <p:extLst>
      <p:ext uri="{BB962C8B-B14F-4D97-AF65-F5344CB8AC3E}">
        <p14:creationId xmlns:p14="http://schemas.microsoft.com/office/powerpoint/2010/main" val="752662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G:\放東西的地方\甲蟲相關\source\孵化瞬間\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402" y="814744"/>
            <a:ext cx="8313691" cy="5715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70829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G:\放東西的地方\甲蟲相關\source\孵化瞬間\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989" y="800550"/>
            <a:ext cx="7620000" cy="5715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880513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換土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4412" y="2043752"/>
            <a:ext cx="5497773" cy="4343400"/>
          </a:xfrm>
        </p:spPr>
        <p:txBody>
          <a:bodyPr/>
          <a:lstStyle/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依照食用量而定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固定兩星期換土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一次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有</a:t>
            </a:r>
            <a:r>
              <a:rPr lang="zh-TW" altLang="en-US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異狀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必須換土的狀況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 marL="0" indent="0">
              <a:buNone/>
            </a:pP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　蚯蚓 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–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 雜蟲感染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 marL="0" indent="0">
              <a:buNone/>
            </a:pP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　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蕈類 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–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 長香菇 太濕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/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突然升溫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 marL="0" indent="0">
              <a:buNone/>
            </a:pP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　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吃盡 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–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 當土表都是顆粒狀便便時換土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 marL="0" indent="0">
              <a:buNone/>
            </a:pP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注意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!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 換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土請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至少留下一點舊土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5122" name="Picture 2" descr="G:\放東西的地方\甲蟲相關\source\2013 阿肥與阿滿\MEE阿肥\P710003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4854" y="1892633"/>
            <a:ext cx="5847118" cy="438533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765314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 descr="G:\放東西的地方\甲蟲相關\source\甲蟲 2011起\07220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9178" y="3192650"/>
            <a:ext cx="4883688" cy="366276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二齡及三齡幼蟲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6149" name="Picture 5" descr="G:\放東西的地方\甲蟲相關\source\甲蟲 2011起\072200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7527" y="2394253"/>
            <a:ext cx="4883686" cy="366276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147" name="Picture 3" descr="G:\放東西的地方\甲蟲相關\source\甲蟲 2011起\0712_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060" y="1700803"/>
            <a:ext cx="4883687" cy="366276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059288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金龜子科與鍬形蟲科 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-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 幼蟲分辨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4" name="Picture 2" descr="C:\Users\ColdCell\Desktop\1319449365-806482345_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247" y="2656860"/>
            <a:ext cx="3420428" cy="36004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ColdCell\Desktop\1319449366-2724556566_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4546" y="2796420"/>
            <a:ext cx="3467099" cy="3549931"/>
          </a:xfrm>
          <a:prstGeom prst="round2DiagRect">
            <a:avLst>
              <a:gd name="adj1" fmla="val 16667"/>
              <a:gd name="adj2" fmla="val 4762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文字方塊 5"/>
          <p:cNvSpPr txBox="1"/>
          <p:nvPr/>
        </p:nvSpPr>
        <p:spPr>
          <a:xfrm>
            <a:off x="1173707" y="2112118"/>
            <a:ext cx="23883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金龜子 科 </a:t>
            </a:r>
            <a:endParaRPr lang="zh-TW" altLang="en-US" dirty="0"/>
          </a:p>
        </p:txBody>
      </p:sp>
      <p:sp>
        <p:nvSpPr>
          <p:cNvPr id="7" name="文字方塊 6"/>
          <p:cNvSpPr txBox="1"/>
          <p:nvPr/>
        </p:nvSpPr>
        <p:spPr>
          <a:xfrm>
            <a:off x="5954546" y="2112118"/>
            <a:ext cx="23883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鍬形蟲 科 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277312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翅鞘目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Coleopteran</a:t>
            </a:r>
            <a:endParaRPr 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23875" y="2162174"/>
            <a:ext cx="5560695" cy="4343401"/>
          </a:xfrm>
        </p:spPr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所有翅鞘目的昆蟲，都可以稱為甲蟲</a:t>
            </a:r>
            <a:endParaRPr lang="en-US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翅鞘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–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前翅演化而來保護後翅的硬殼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成分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幾丁質</a:t>
            </a:r>
            <a:r>
              <a:rPr lang="en-US" altLang="zh-TW" dirty="0" smtClean="0"/>
              <a:t> </a:t>
            </a:r>
            <a:r>
              <a:rPr lang="en-US" altLang="zh-TW" dirty="0"/>
              <a:t>(C</a:t>
            </a:r>
            <a:r>
              <a:rPr lang="en-US" altLang="zh-TW" baseline="-25000" dirty="0"/>
              <a:t>8</a:t>
            </a:r>
            <a:r>
              <a:rPr lang="en-US" altLang="zh-TW" dirty="0"/>
              <a:t>H</a:t>
            </a:r>
            <a:r>
              <a:rPr lang="en-US" altLang="zh-TW" baseline="-25000" dirty="0"/>
              <a:t>13</a:t>
            </a:r>
            <a:r>
              <a:rPr lang="en-US" altLang="zh-TW" dirty="0"/>
              <a:t>O</a:t>
            </a:r>
            <a:r>
              <a:rPr lang="en-US" altLang="zh-TW" baseline="-25000" dirty="0"/>
              <a:t>5</a:t>
            </a:r>
            <a:r>
              <a:rPr lang="en-US" altLang="zh-TW" dirty="0"/>
              <a:t>N)</a:t>
            </a:r>
            <a:r>
              <a:rPr lang="en-US" altLang="zh-TW" baseline="-25000" dirty="0"/>
              <a:t>n</a:t>
            </a:r>
            <a:endParaRPr 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5" name="Content Placeholder 4" descr="Sample table with 3 columns, 4 rows" title="Table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936377781"/>
              </p:ext>
            </p:extLst>
          </p:nvPr>
        </p:nvGraphicFramePr>
        <p:xfrm>
          <a:off x="6630988" y="1866900"/>
          <a:ext cx="5313363" cy="23088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2412"/>
                <a:gridCol w="1590675"/>
                <a:gridCol w="2200276"/>
              </a:tblGrid>
              <a:tr h="51435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翅鞘目</a:t>
                      </a:r>
                      <a:endParaRPr 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台灣代表</a:t>
                      </a:r>
                      <a:endParaRPr 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最大體積</a:t>
                      </a:r>
                      <a:r>
                        <a:rPr lang="zh-TW" altLang="en-US" b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群組</a:t>
                      </a:r>
                      <a:endParaRPr lang="en-US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</a:tr>
              <a:tr h="51435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金龜子科</a:t>
                      </a:r>
                      <a:endParaRPr 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獨角仙</a:t>
                      </a:r>
                      <a:endParaRPr 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err="1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Megasoma</a:t>
                      </a:r>
                      <a:r>
                        <a:rPr lang="zh-TW" altLang="en-US" baseline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屬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100mm – 140mm</a:t>
                      </a:r>
                      <a:endParaRPr lang="en-US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</a:tr>
              <a:tr h="51435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鍬形蟲科</a:t>
                      </a:r>
                      <a:endParaRPr 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台灣扁鍬</a:t>
                      </a:r>
                      <a:endParaRPr 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err="1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Dorcus</a:t>
                      </a:r>
                      <a:r>
                        <a:rPr lang="en-US" altLang="zh-TW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zh-TW" altLang="en-US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屬</a:t>
                      </a:r>
                      <a:endParaRPr lang="en-US" altLang="zh-TW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80mm – 100mm</a:t>
                      </a:r>
                      <a:endParaRPr lang="en-US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</a:tr>
              <a:tr h="51435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隱翅蟲科</a:t>
                      </a:r>
                      <a:endParaRPr 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褐毒隱翅蟲</a:t>
                      </a:r>
                      <a:endParaRPr 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5mm – 10mm</a:t>
                      </a:r>
                      <a:endParaRPr 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1026" name="Picture 2" descr="C:\Users\ColdCell\Desktop\隱翅蟲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6838" y="4489933"/>
            <a:ext cx="2957512" cy="209184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7" name="Picture 3" descr="C:\Users\ColdCell\Desktop\森林中的甲蟲\pd01_001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0550" y="4489932"/>
            <a:ext cx="3596288" cy="209184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8" name="Picture 4" descr="C:\Users\ColdCell\Desktop\森林中的甲蟲\pd01_002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4062" y="4489934"/>
            <a:ext cx="3226488" cy="209184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514343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幼蟲公母分辨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426" y="2583265"/>
            <a:ext cx="4552950" cy="302895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4667" y="2583265"/>
            <a:ext cx="4268065" cy="302895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151909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Winter</a:t>
            </a:r>
            <a:br>
              <a:rPr lang="en-US" dirty="0" smtClean="0"/>
            </a:b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冬季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–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冬眠期</a:t>
            </a:r>
            <a:endParaRPr 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冬天需要注意的事項</a:t>
            </a:r>
            <a:endParaRPr 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48915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溫度控管及換土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93594" y="2043753"/>
            <a:ext cx="4594531" cy="4343400"/>
          </a:xfrm>
        </p:spPr>
        <p:txBody>
          <a:bodyPr>
            <a:normAutofit/>
          </a:bodyPr>
          <a:lstStyle/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低溫會導致幼蟲代謝緩慢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 marL="0" indent="0">
              <a:buNone/>
            </a:pP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　建議不要低於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10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度</a:t>
            </a:r>
            <a:endParaRPr lang="en-US" altLang="zh-TW" dirty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這時期腐植土消耗較慢，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 marL="0" indent="0">
              <a:buNone/>
            </a:pP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　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但是請不要忘記牠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 marL="0" indent="0">
              <a:buNone/>
            </a:pP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除了等待還是等待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endParaRPr lang="en-US" altLang="zh-TW" dirty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蟲體會</a:t>
            </a:r>
            <a:r>
              <a:rPr lang="zh-TW" altLang="en-US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慢慢開始變黃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是正常的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8194" name="Picture 2" descr="G:\放東西的地方\甲蟲相關\source\2013 阿肥與阿滿\MEE阿肥\P710004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8125" y="1863985"/>
            <a:ext cx="6348697" cy="476152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89618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Spring</a:t>
            </a:r>
            <a:br>
              <a:rPr lang="en-US" dirty="0" smtClean="0"/>
            </a:b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春季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–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蛹及羽化期</a:t>
            </a:r>
            <a:endParaRPr 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最後換土的時機是關鍵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!</a:t>
            </a:r>
            <a:endParaRPr 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10108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蛹室的形成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4" name="Picture 8" descr="D:\ColdCell\Pictures\P101033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6925" y="1776952"/>
            <a:ext cx="6201526" cy="465114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文字方塊 4"/>
          <p:cNvSpPr txBox="1"/>
          <p:nvPr/>
        </p:nvSpPr>
        <p:spPr>
          <a:xfrm>
            <a:off x="259308" y="2060812"/>
            <a:ext cx="5417617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三齡幼蟲在四月左右是最肥的時候。</a:t>
            </a:r>
            <a:endParaRPr lang="en-US" altLang="zh-TW" sz="2400" dirty="0" smtClean="0">
              <a:latin typeface="微軟正黑體" pitchFamily="34" charset="-120"/>
              <a:ea typeface="微軟正黑體" pitchFamily="34" charset="-120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altLang="zh-TW" sz="2400" dirty="0" smtClean="0">
              <a:latin typeface="微軟正黑體" pitchFamily="34" charset="-120"/>
              <a:ea typeface="微軟正黑體" pitchFamily="34" charset="-12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zh-TW" altLang="en-US" sz="2400" dirty="0">
                <a:latin typeface="微軟正黑體" pitchFamily="34" charset="-120"/>
                <a:ea typeface="微軟正黑體" pitchFamily="34" charset="-120"/>
              </a:rPr>
              <a:t>會開始噪</a:t>
            </a: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動，在土裡鑽來鑽去尋找適合做</a:t>
            </a:r>
            <a:r>
              <a:rPr lang="zh-TW" altLang="en-US" sz="24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蛹室</a:t>
            </a: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的地點。</a:t>
            </a:r>
            <a:endParaRPr lang="en-US" altLang="zh-TW" sz="2400" dirty="0">
              <a:latin typeface="微軟正黑體" pitchFamily="34" charset="-120"/>
              <a:ea typeface="微軟正黑體" pitchFamily="34" charset="-120"/>
            </a:endParaRPr>
          </a:p>
          <a:p>
            <a:endParaRPr lang="en-US" altLang="zh-TW" sz="2400" dirty="0" smtClean="0">
              <a:latin typeface="微軟正黑體" pitchFamily="34" charset="-120"/>
              <a:ea typeface="微軟正黑體" pitchFamily="34" charset="-12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zh-TW" altLang="en-US" sz="2400" dirty="0">
                <a:latin typeface="微軟正黑體" pitchFamily="34" charset="-120"/>
                <a:ea typeface="微軟正黑體" pitchFamily="34" charset="-120"/>
              </a:rPr>
              <a:t>注意最後一次換土的</a:t>
            </a: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時機！</a:t>
            </a:r>
            <a:endParaRPr lang="en-US" altLang="zh-TW" sz="2400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　如發現</a:t>
            </a:r>
            <a:r>
              <a:rPr lang="zh-TW" altLang="en-US" sz="24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底部或側面</a:t>
            </a: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出現</a:t>
            </a:r>
            <a:r>
              <a:rPr lang="zh-TW" altLang="en-US" sz="24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蛹室</a:t>
            </a: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，</a:t>
            </a:r>
            <a:endParaRPr lang="en-US" altLang="zh-TW" sz="2400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400" dirty="0">
                <a:latin typeface="微軟正黑體" pitchFamily="34" charset="-120"/>
                <a:ea typeface="微軟正黑體" pitchFamily="34" charset="-120"/>
              </a:rPr>
              <a:t>　</a:t>
            </a:r>
            <a:r>
              <a:rPr lang="zh-TW" altLang="en-US" sz="24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請停止換土</a:t>
            </a:r>
            <a:endParaRPr lang="en-US" altLang="zh-TW" sz="2400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285750" indent="-285750">
              <a:buFont typeface="Arial" pitchFamily="34" charset="0"/>
              <a:buChar char="•"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9618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蛹室與前蛹期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03260"/>
            <a:ext cx="8258175" cy="322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 descr="http://www.tsukiyono.co.jp/wp-content/uploads/oldimg/blog/media/file_20080321T19511428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923" y="2735735"/>
            <a:ext cx="4813965" cy="361047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6" name="文字方塊 5"/>
          <p:cNvSpPr txBox="1"/>
          <p:nvPr/>
        </p:nvSpPr>
        <p:spPr>
          <a:xfrm>
            <a:off x="313899" y="2274070"/>
            <a:ext cx="623702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前蛹期 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: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 幼蟲在挖完蛹室後在裡面等待化蛹的時期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endParaRPr lang="en-US" altLang="zh-TW" dirty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嚴禁打擾 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: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  此時幼蟲以失去行動能力，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endParaRPr lang="en-US" altLang="zh-TW" dirty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破壞蛹室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: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 將造成巨大的風險影響化蛹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/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羽化成功率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98377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開天窗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5362" name="Picture 2" descr="http://ibeta.tw/data/attachment/album/201205/07/211444j8rhigfhorbq8jbz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8449" y="1984042"/>
            <a:ext cx="4762500" cy="357187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5364" name="Picture 4" descr="http://ibeta.tw/data/attachment/album/201205/07/211443mukeskv0hz5kuuvu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2107" y="3075863"/>
            <a:ext cx="4762500" cy="357187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5366" name="Picture 6" descr="http://ibeta.tw/data/attachment/album/201205/07/211441r0wpsrdjmkkg0nsc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0082" y="1984043"/>
            <a:ext cx="4762500" cy="357187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文字方塊 3"/>
          <p:cNvSpPr txBox="1"/>
          <p:nvPr/>
        </p:nvSpPr>
        <p:spPr>
          <a:xfrm>
            <a:off x="4672415" y="2214873"/>
            <a:ext cx="32760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記得用衛生紙蓋回去</a:t>
            </a:r>
            <a:endParaRPr lang="zh-TW" altLang="en-US" sz="2400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75900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蛹</a:t>
            </a:r>
            <a:r>
              <a:rPr lang="zh-TW" altLang="en-US" dirty="0" smtClean="0"/>
              <a:t> </a:t>
            </a:r>
            <a:endParaRPr lang="zh-TW" altLang="en-US" dirty="0"/>
          </a:p>
        </p:txBody>
      </p:sp>
      <p:pic>
        <p:nvPicPr>
          <p:cNvPr id="12291" name="Picture 3" descr="G:\放東西的地方\甲蟲相關\source\珍貴鏡頭 白玉色的蛹\P10103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0524" y="2556254"/>
            <a:ext cx="5703184" cy="427738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2290" name="Picture 2" descr="G:\放東西的地方\甲蟲相關\source\珍貴鏡頭 白玉色的蛹\P101033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7226" y="676985"/>
            <a:ext cx="5011383" cy="3758537"/>
          </a:xfrm>
          <a:prstGeom prst="snip2DiagRect">
            <a:avLst>
              <a:gd name="adj1" fmla="val 23239"/>
              <a:gd name="adj2" fmla="val 0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文字方塊 3"/>
          <p:cNvSpPr txBox="1"/>
          <p:nvPr/>
        </p:nvSpPr>
        <p:spPr>
          <a:xfrm>
            <a:off x="382136" y="5227092"/>
            <a:ext cx="5527343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剛化蛹的蟲體非常柔軟，約四小</a:t>
            </a:r>
            <a:endParaRPr lang="en-US" altLang="zh-TW" sz="2800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800" dirty="0">
                <a:latin typeface="微軟正黑體" pitchFamily="34" charset="-120"/>
                <a:ea typeface="微軟正黑體" pitchFamily="34" charset="-120"/>
              </a:rPr>
              <a:t>時候開始變色</a:t>
            </a: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硬化</a:t>
            </a:r>
            <a:endParaRPr lang="en-US" altLang="zh-TW" sz="2800" dirty="0" smtClean="0">
              <a:latin typeface="微軟正黑體" pitchFamily="34" charset="-120"/>
              <a:ea typeface="微軟正黑體" pitchFamily="34" charset="-120"/>
            </a:endParaRPr>
          </a:p>
          <a:p>
            <a:endParaRPr lang="en-US" altLang="zh-TW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18471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因為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蛹室太小或是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崩塌造成的畸形</a:t>
            </a:r>
            <a:endParaRPr lang="zh-TW" altLang="en-US" dirty="0"/>
          </a:p>
        </p:txBody>
      </p:sp>
      <p:pic>
        <p:nvPicPr>
          <p:cNvPr id="13314" name="Picture 2" descr="G:\放東西的地方\甲蟲相關\三峽插角國小\album\歪角仙\P101008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175" y="2019871"/>
            <a:ext cx="5927297" cy="444547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文字方塊 3"/>
          <p:cNvSpPr txBox="1"/>
          <p:nvPr/>
        </p:nvSpPr>
        <p:spPr>
          <a:xfrm>
            <a:off x="7287904" y="5718411"/>
            <a:ext cx="40397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此階段成蟲體的結構都已經可以看到</a:t>
            </a:r>
            <a:r>
              <a:rPr lang="en-US" altLang="zh-TW" sz="2800" dirty="0" smtClean="0">
                <a:latin typeface="微軟正黑體" pitchFamily="34" charset="-120"/>
                <a:ea typeface="微軟正黑體" pitchFamily="34" charset="-120"/>
              </a:rPr>
              <a:t>. </a:t>
            </a:r>
            <a:r>
              <a:rPr lang="zh-TW" altLang="en-US" sz="2800" dirty="0">
                <a:latin typeface="微軟正黑體" pitchFamily="34" charset="-120"/>
                <a:ea typeface="微軟正黑體" pitchFamily="34" charset="-120"/>
              </a:rPr>
              <a:t>翅鞘呢</a:t>
            </a:r>
            <a:r>
              <a:rPr lang="en-US" altLang="zh-TW" sz="2800" dirty="0">
                <a:latin typeface="微軟正黑體" pitchFamily="34" charset="-120"/>
                <a:ea typeface="微軟正黑體" pitchFamily="34" charset="-120"/>
              </a:rPr>
              <a:t>?</a:t>
            </a:r>
            <a:endParaRPr lang="zh-TW" altLang="en-US" sz="2800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7" name="Picture 2" descr="http://ibeta.tw/data/attachment/album/201306/02/171940cjbmbcpzab3zwbl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1300" y="2019871"/>
            <a:ext cx="4749421" cy="356206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707702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蛹體結構 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– 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翅鞘及膜翅的位置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4340" name="Picture 4" descr="http://ibeta.tw/data/attachment/forum/201306/04/144055ku7uzckqrc8wcuv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213" y="1794680"/>
            <a:ext cx="7620000" cy="477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9785445" y="6346209"/>
            <a:ext cx="1774209" cy="382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進入夏季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3239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兜蟲亞科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–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雙叉犀金龜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獨角仙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050" name="Picture 2" descr="C:\Users\ColdCell\Desktop\森林中的甲蟲\album\獨角仙\P10100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1781174"/>
            <a:ext cx="4864100" cy="364807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1" name="Picture 3" descr="C:\Users\ColdCell\Desktop\森林中的甲蟲\album\大型透明飼養箱\P101011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124" y="1808557"/>
            <a:ext cx="5762625" cy="432196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文字方塊 4"/>
          <p:cNvSpPr txBox="1"/>
          <p:nvPr/>
        </p:nvSpPr>
        <p:spPr>
          <a:xfrm>
            <a:off x="352425" y="5715000"/>
            <a:ext cx="56006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台灣獨角仙</a:t>
            </a:r>
            <a:endPara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20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Allomyrina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0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dichotoma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000" dirty="0" err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tunobosonis</a:t>
            </a:r>
            <a:endParaRPr lang="zh-TW" altLang="en-US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84046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Summer</a:t>
            </a:r>
            <a:br>
              <a:rPr lang="en-US" dirty="0" smtClean="0"/>
            </a:b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夏季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–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羽化期</a:t>
            </a:r>
            <a:endParaRPr 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蟄伏期一樣嚴近打擾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551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蛹期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47934" y="2030105"/>
            <a:ext cx="4378656" cy="4261514"/>
          </a:xfrm>
        </p:spPr>
        <p:txBody>
          <a:bodyPr/>
          <a:lstStyle/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蛹大約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45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天才會羽化為成蟲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蛹不會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進食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蛹的運動能力有限</a:t>
            </a:r>
          </a:p>
        </p:txBody>
      </p:sp>
      <p:pic>
        <p:nvPicPr>
          <p:cNvPr id="17411" name="Picture 3" descr="G:\放東西的地方\甲蟲相關\source\2012夏天的獨角仙\P101033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8227" y="910988"/>
            <a:ext cx="7620000" cy="5715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9799" y="3683000"/>
            <a:ext cx="1905000" cy="317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1201003" y="6196084"/>
            <a:ext cx="7506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母蛹</a:t>
            </a:r>
            <a:endParaRPr lang="zh-TW" altLang="en-US" dirty="0"/>
          </a:p>
        </p:txBody>
      </p:sp>
      <p:sp>
        <p:nvSpPr>
          <p:cNvPr id="5" name="文字方塊 4"/>
          <p:cNvSpPr txBox="1"/>
          <p:nvPr/>
        </p:nvSpPr>
        <p:spPr>
          <a:xfrm>
            <a:off x="9621671" y="2141856"/>
            <a:ext cx="11054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公蛹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58523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羽化與蟄伏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39003" y="1961866"/>
            <a:ext cx="10058400" cy="4343400"/>
          </a:xfrm>
        </p:spPr>
        <p:txBody>
          <a:bodyPr/>
          <a:lstStyle/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成蟲羽化後會先把翅鞘晾乾並伸展膜翅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.</a:t>
            </a:r>
          </a:p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等待膜翅收回翅鞘內，開始蟄伏。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蟄伏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期間器官尚未發育完成。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1433" y="3008434"/>
            <a:ext cx="6500884" cy="375403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89618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獨角仙蟄伏約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10-15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天　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11707" y="2084695"/>
            <a:ext cx="10058400" cy="4343400"/>
          </a:xfrm>
        </p:spPr>
        <p:txBody>
          <a:bodyPr/>
          <a:lstStyle/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開始出洞趴趴走跟開始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進食 蟄伏期結束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8434" name="Picture 2" descr="G:\放東西的地方\甲蟲相關\source\2012第一隻獨角仙羽化\P101034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306" y="2940097"/>
            <a:ext cx="5120312" cy="384023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8435" name="Picture 3" descr="G:\放東西的地方\甲蟲相關\source\2012第一隻獨角仙羽化\P101036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3798" y="1932414"/>
            <a:ext cx="6306924" cy="473019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782056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出洞 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-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 甲蟲會飛但是技術不太好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9458" name="Picture 2" descr="http://beta-media.padil.gov.au/species/141773/38685-lar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373" y="1714499"/>
            <a:ext cx="6490884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7274257" y="2033517"/>
            <a:ext cx="47767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大型甲蟲的產地 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: 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 如南美洲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endParaRPr lang="en-US" altLang="zh-TW" dirty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必須在路燈上加裝鐵籠罩，以防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大型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甲蟲因趨光性飛向光源時撞破路燈燈泡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817213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交配與繁殖</a:t>
            </a:r>
            <a:endParaRPr 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老師介意我在班上講這個嗎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?</a:t>
            </a:r>
            <a:endParaRPr lang="en-US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52628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熱鬧的季節  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7-8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月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20482" name="Picture 2" descr="http://kplant.biodiv.tw/%E5%85%89%E8%87%98%E6%A8%B9/%E5%85%89%E8%87%98%E6%A8%B9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433" y="2492920"/>
            <a:ext cx="5609229" cy="420397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文字方塊 4"/>
          <p:cNvSpPr txBox="1"/>
          <p:nvPr/>
        </p:nvSpPr>
        <p:spPr>
          <a:xfrm>
            <a:off x="409433" y="2115403"/>
            <a:ext cx="21426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光臘樹與獨角仙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20484" name="Picture 4" descr="http://memo.cgu.edu.tw/shu-er/picture/%E5%9B%9B%E6%9C%88%E4%BB%BD%E6%A0%A1%E5%9C%92%E6%A4%8D%E7%89%A9%E7%B6%B2%E9%A0%81/3-9.files/image00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0715" y="2300069"/>
            <a:ext cx="5276850" cy="395287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267322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光蠟樹上發生的事情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21506" name="Picture 2" descr="http://lh5.ggpht.com/-bfPKL5MMU10/SHS1vJvwmQI/AAAAAAAAAIo/-9d_A4bJp1o/DSCN059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587" y="2396319"/>
            <a:ext cx="4876800" cy="36576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文字方塊 3"/>
          <p:cNvSpPr txBox="1"/>
          <p:nvPr/>
        </p:nvSpPr>
        <p:spPr>
          <a:xfrm>
            <a:off x="5663821" y="1937982"/>
            <a:ext cx="62916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公蟲常趁著體型優勢與母蟲分心得逞</a:t>
            </a:r>
            <a:endParaRPr lang="zh-TW" altLang="en-US" sz="2800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21508" name="Picture 4" descr="http://hoher.idv.tw/gallery/albums/album500/DSC_06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9059" y="2766656"/>
            <a:ext cx="4621141" cy="354507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899548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技術性達陣 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–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 沒有體型優勢與環境優勢的時候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22530" name="Picture 2" descr="http://i1.ytimg.com/vi/g2CKRqKj3AU/hq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7771" y="2161487"/>
            <a:ext cx="5904031" cy="442802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文字方塊 3"/>
          <p:cNvSpPr txBox="1"/>
          <p:nvPr/>
        </p:nvSpPr>
        <p:spPr>
          <a:xfrm>
            <a:off x="7902054" y="2202430"/>
            <a:ext cx="37804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常發生在雙方都從樹上掉下來的時候</a:t>
            </a:r>
            <a:endParaRPr lang="zh-TW" altLang="en-US" sz="2800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99047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產卵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79947" y="2071048"/>
            <a:ext cx="10058400" cy="4343400"/>
          </a:xfrm>
        </p:spPr>
        <p:txBody>
          <a:bodyPr/>
          <a:lstStyle/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母蟲會尋找堆肥及腐植土底層下蛋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母蟲約可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產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30-60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顆卵 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母蟲只接受交配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一次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產卵至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筋疲力盡後死亡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23554" name="Picture 2" descr="G:\放東西的地方\甲蟲相關\三峽插角國小\album\孵蛋\P101015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1848" y="1784445"/>
            <a:ext cx="6464489" cy="484836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985009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鍬形蟲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科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–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台灣扁鍬形蟲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074" name="Picture 2" descr="C:\Users\ColdCell\Desktop\台灣扁鍬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1972072"/>
            <a:ext cx="4616328" cy="307975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5" name="Picture 3" descr="C:\Users\ColdCell\Desktop\nt_nt097_PICT953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2475" y="1842294"/>
            <a:ext cx="4600121" cy="402510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6" name="文字方塊 5"/>
          <p:cNvSpPr txBox="1"/>
          <p:nvPr/>
        </p:nvSpPr>
        <p:spPr>
          <a:xfrm>
            <a:off x="222251" y="5667375"/>
            <a:ext cx="4425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台灣扁鍬形蟲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dirty="0" err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Dorcus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titanus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sika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076703" y="5990540"/>
            <a:ext cx="38154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分佈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中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低海拔的平原與闊葉林山區</a:t>
            </a:r>
          </a:p>
        </p:txBody>
      </p:sp>
    </p:spTree>
    <p:extLst>
      <p:ext uri="{BB962C8B-B14F-4D97-AF65-F5344CB8AC3E}">
        <p14:creationId xmlns:p14="http://schemas.microsoft.com/office/powerpoint/2010/main" val="2419134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8947" y="2031900"/>
            <a:ext cx="7228450" cy="3143393"/>
          </a:xfrm>
        </p:spPr>
        <p:txBody>
          <a:bodyPr>
            <a:normAutofit/>
          </a:bodyPr>
          <a:lstStyle/>
          <a:p>
            <a:r>
              <a:rPr lang="zh-TW" altLang="en-US" sz="4000" dirty="0" smtClean="0">
                <a:latin typeface="微軟正黑體" pitchFamily="34" charset="-120"/>
                <a:ea typeface="微軟正黑體" pitchFamily="34" charset="-120"/>
              </a:rPr>
              <a:t>在生命面前，人類與這些迷人的生物平等。</a:t>
            </a:r>
            <a:r>
              <a:rPr lang="en-US" altLang="zh-TW" sz="4000" dirty="0" smtClean="0"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sz="4000" dirty="0" smtClean="0">
                <a:latin typeface="微軟正黑體" pitchFamily="34" charset="-120"/>
                <a:ea typeface="微軟正黑體" pitchFamily="34" charset="-120"/>
              </a:rPr>
            </a:br>
            <a:r>
              <a:rPr lang="en-US" altLang="zh-TW" sz="4000" dirty="0" smtClean="0"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sz="4000" dirty="0" smtClean="0"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sz="4000" dirty="0" smtClean="0">
                <a:latin typeface="微軟正黑體" pitchFamily="34" charset="-120"/>
                <a:ea typeface="微軟正黑體" pitchFamily="34" charset="-120"/>
              </a:rPr>
              <a:t>讓我們尊重每一個擁有生命的個體。</a:t>
            </a:r>
            <a:endParaRPr lang="en-US" sz="40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83538" y="5450133"/>
            <a:ext cx="6949440" cy="449523"/>
          </a:xfrm>
        </p:spPr>
        <p:txBody>
          <a:bodyPr/>
          <a:lstStyle/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感謝</a:t>
            </a:r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各位的耐心聆聽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，謝謝。</a:t>
            </a:r>
            <a:endParaRPr lang="en-US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94579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金龜子科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–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台灣扇角金龜 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100" name="Picture 4" descr="C:\Users\ColdCell\Desktop\y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3300" y="2152649"/>
            <a:ext cx="5162550" cy="387764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099" name="Picture 3" descr="C:\Users\ColdCell\Desktop\台灣扇角金龜02-6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3825" y="3562350"/>
            <a:ext cx="4076700" cy="305752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098" name="Picture 2" descr="C:\Users\ColdCell\Desktop\森林中的甲蟲\pd01_027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75" y="2028825"/>
            <a:ext cx="4420577" cy="344805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文字方塊 4"/>
          <p:cNvSpPr txBox="1"/>
          <p:nvPr/>
        </p:nvSpPr>
        <p:spPr>
          <a:xfrm>
            <a:off x="247648" y="6020773"/>
            <a:ext cx="51149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台灣扇角金龜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Trigonophorus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rothschildi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varians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 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08908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Life of coleopteran </a:t>
            </a:r>
            <a:br>
              <a:rPr lang="en-US" dirty="0" smtClean="0"/>
            </a:b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甲蟲的一生</a:t>
            </a:r>
            <a:endParaRPr 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一年有四季的循環，甲蟲們也有他們自己的循環</a:t>
            </a:r>
            <a:endParaRPr 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40926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成長階段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4" name="資料庫圖表 3"/>
          <p:cNvGraphicFramePr/>
          <p:nvPr>
            <p:extLst>
              <p:ext uri="{D42A27DB-BD31-4B8C-83A1-F6EECF244321}">
                <p14:modId xmlns:p14="http://schemas.microsoft.com/office/powerpoint/2010/main" val="2945098915"/>
              </p:ext>
            </p:extLst>
          </p:nvPr>
        </p:nvGraphicFramePr>
        <p:xfrm>
          <a:off x="2349500" y="995891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146" name="Picture 2" descr="C:\Users\ColdCell\Desktop\森林中的甲蟲\album\獨角仙\0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2550" y="571500"/>
            <a:ext cx="1536700" cy="115252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147" name="Picture 3" descr="D:\ColdCell\Pictures\Digital Photos\甲蟲 2011起\081701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2425" y="1893094"/>
            <a:ext cx="1647825" cy="123586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148" name="Picture 4" descr="D:\ColdCell\Pictures\Digital Photos\甲蟲 2011起\0722002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2426" y="4707730"/>
            <a:ext cx="1790700" cy="134302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149" name="Picture 5" descr="D:\ColdCell\Pictures\Digital Photos\甲蟲 2011起\0722003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000" y="2457449"/>
            <a:ext cx="3105150" cy="232886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D:\ColdCell\Pictures\P1010335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6363" y="5531645"/>
            <a:ext cx="1895474" cy="142160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153" name="Picture 9" descr="D:\桌面\2012夏天的獨角仙\P1010336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8575" y="4786312"/>
            <a:ext cx="1901825" cy="142636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154" name="Picture 10" descr="D:\桌面\2013獨角仙\P1010098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800" y="2031206"/>
            <a:ext cx="2168525" cy="162639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01024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我需要準備甚麼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23926" y="2238375"/>
            <a:ext cx="10058400" cy="4343400"/>
          </a:xfrm>
        </p:spPr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一顆負責任的心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罐子或整理箱容器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塑膠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鏟子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腐植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土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健康的幼蟲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家人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的同意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dirty="0"/>
          </a:p>
        </p:txBody>
      </p:sp>
      <p:pic>
        <p:nvPicPr>
          <p:cNvPr id="5122" name="Picture 2" descr="C:\Users\ColdCell\Desktop\森林中的甲蟲\album\鑽破一個洞\DSC0070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126" y="3286125"/>
            <a:ext cx="5480049" cy="308252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10010775" y="2924175"/>
            <a:ext cx="9620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9600" dirty="0" smtClean="0"/>
              <a:t>?</a:t>
            </a:r>
            <a:endParaRPr lang="zh-TW" altLang="en-US" sz="9600" dirty="0"/>
          </a:p>
        </p:txBody>
      </p:sp>
    </p:spTree>
    <p:extLst>
      <p:ext uri="{BB962C8B-B14F-4D97-AF65-F5344CB8AC3E}">
        <p14:creationId xmlns:p14="http://schemas.microsoft.com/office/powerpoint/2010/main" val="3869681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Autumn </a:t>
            </a:r>
            <a:r>
              <a:rPr 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秋季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–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幼蟲期</a:t>
            </a:r>
            <a:endParaRPr 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從卵孵化到三齡幼蟲的照護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千萬</a:t>
            </a:r>
            <a:r>
              <a:rPr lang="zh-TW" altLang="en-US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別沒事就把他挖出來看</a:t>
            </a:r>
            <a:r>
              <a:rPr lang="en-US" altLang="zh-TW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!!!</a:t>
            </a:r>
            <a:endParaRPr lang="en-US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15423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S103098889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S104001541">
  <a:themeElements>
    <a:clrScheme name="Four Seasons">
      <a:dk1>
        <a:sysClr val="windowText" lastClr="000000"/>
      </a:dk1>
      <a:lt1>
        <a:sysClr val="window" lastClr="FFFFFF"/>
      </a:lt1>
      <a:dk2>
        <a:srgbClr val="6B7F7F"/>
      </a:dk2>
      <a:lt2>
        <a:srgbClr val="B0BCBC"/>
      </a:lt2>
      <a:accent1>
        <a:srgbClr val="7DB41B"/>
      </a:accent1>
      <a:accent2>
        <a:srgbClr val="ED8A05"/>
      </a:accent2>
      <a:accent3>
        <a:srgbClr val="288DFC"/>
      </a:accent3>
      <a:accent4>
        <a:srgbClr val="36D2B8"/>
      </a:accent4>
      <a:accent5>
        <a:srgbClr val="F5B605"/>
      </a:accent5>
      <a:accent6>
        <a:srgbClr val="E75524"/>
      </a:accent6>
      <a:hlink>
        <a:srgbClr val="ED8A05"/>
      </a:hlink>
      <a:folHlink>
        <a:srgbClr val="B0BCBC"/>
      </a:folHlink>
    </a:clrScheme>
    <a:fontScheme name="Constantia-Calibri">
      <a:majorFont>
        <a:latin typeface="Constanti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ourSeasons_16x9.potx" id="{C09F2ED6-7B68-4305-826F-E326D3225887}" vid="{B7CA04BF-89D1-446E-AA25-D46A14229824}"/>
    </a:ext>
  </a:extLst>
</a:theme>
</file>

<file path=ppt/theme/theme3.xml><?xml version="1.0" encoding="utf-8"?>
<a:theme xmlns:a="http://schemas.openxmlformats.org/drawingml/2006/main" name="1_TS104001541">
  <a:themeElements>
    <a:clrScheme name="Four Seasons">
      <a:dk1>
        <a:sysClr val="windowText" lastClr="000000"/>
      </a:dk1>
      <a:lt1>
        <a:sysClr val="window" lastClr="FFFFFF"/>
      </a:lt1>
      <a:dk2>
        <a:srgbClr val="6B7F7F"/>
      </a:dk2>
      <a:lt2>
        <a:srgbClr val="B0BCBC"/>
      </a:lt2>
      <a:accent1>
        <a:srgbClr val="7DB41B"/>
      </a:accent1>
      <a:accent2>
        <a:srgbClr val="ED8A05"/>
      </a:accent2>
      <a:accent3>
        <a:srgbClr val="288DFC"/>
      </a:accent3>
      <a:accent4>
        <a:srgbClr val="36D2B8"/>
      </a:accent4>
      <a:accent5>
        <a:srgbClr val="F5B605"/>
      </a:accent5>
      <a:accent6>
        <a:srgbClr val="E75524"/>
      </a:accent6>
      <a:hlink>
        <a:srgbClr val="ED8A05"/>
      </a:hlink>
      <a:folHlink>
        <a:srgbClr val="B0BCBC"/>
      </a:folHlink>
    </a:clrScheme>
    <a:fontScheme name="Constantia-Calibri">
      <a:majorFont>
        <a:latin typeface="Constanti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ourSeasons_16x9.potx" id="{C09F2ED6-7B68-4305-826F-E326D3225887}" vid="{B7CA04BF-89D1-446E-AA25-D46A14229824}"/>
    </a:ext>
  </a:extLst>
</a:theme>
</file>

<file path=ppt/theme/theme4.xml><?xml version="1.0" encoding="utf-8"?>
<a:theme xmlns:a="http://schemas.openxmlformats.org/drawingml/2006/main" name="1_TS103098889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5270532A-D598-4F6B-B05D-F62B681804A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TS103098889</Template>
  <TotalTime>0</TotalTime>
  <Words>950</Words>
  <Application>Microsoft Office PowerPoint</Application>
  <PresentationFormat>自訂</PresentationFormat>
  <Paragraphs>194</Paragraphs>
  <Slides>40</Slides>
  <Notes>1</Notes>
  <HiddenSlides>0</HiddenSlides>
  <MMClips>0</MMClips>
  <ScaleCrop>false</ScaleCrop>
  <HeadingPairs>
    <vt:vector size="4" baseType="variant">
      <vt:variant>
        <vt:lpstr>佈景主題</vt:lpstr>
      </vt:variant>
      <vt:variant>
        <vt:i4>4</vt:i4>
      </vt:variant>
      <vt:variant>
        <vt:lpstr>投影片標題</vt:lpstr>
      </vt:variant>
      <vt:variant>
        <vt:i4>40</vt:i4>
      </vt:variant>
    </vt:vector>
  </HeadingPairs>
  <TitlesOfParts>
    <vt:vector size="44" baseType="lpstr">
      <vt:lpstr>TS103098889</vt:lpstr>
      <vt:lpstr>TS104001541</vt:lpstr>
      <vt:lpstr>1_TS104001541</vt:lpstr>
      <vt:lpstr>1_TS103098889</vt:lpstr>
      <vt:lpstr>不吵 不鬧 不掉毛</vt:lpstr>
      <vt:lpstr>翅鞘目 - Coleopteran</vt:lpstr>
      <vt:lpstr>兜蟲亞科 – 雙叉犀金龜 (獨角仙)</vt:lpstr>
      <vt:lpstr>鍬形蟲科 – 台灣扁鍬形蟲</vt:lpstr>
      <vt:lpstr>金龜子科 – 台灣扇角金龜 </vt:lpstr>
      <vt:lpstr>Life of coleopteran  甲蟲的一生</vt:lpstr>
      <vt:lpstr>成長階段</vt:lpstr>
      <vt:lpstr>我需要準備甚麼?</vt:lpstr>
      <vt:lpstr>Autumn  秋季 – 幼蟲期</vt:lpstr>
      <vt:lpstr>從卵孵化 – 三齡幼蟲</vt:lpstr>
      <vt:lpstr>容器 </vt:lpstr>
      <vt:lpstr>腐植土 - Humus</vt:lpstr>
      <vt:lpstr>藏在土中的甲蟲蛋</vt:lpstr>
      <vt:lpstr>幼蟲靠脫皮長大</vt:lpstr>
      <vt:lpstr>PowerPoint 簡報</vt:lpstr>
      <vt:lpstr>PowerPoint 簡報</vt:lpstr>
      <vt:lpstr>換土</vt:lpstr>
      <vt:lpstr>二齡及三齡幼蟲</vt:lpstr>
      <vt:lpstr>金龜子科與鍬形蟲科 - 幼蟲分辨</vt:lpstr>
      <vt:lpstr>幼蟲公母分辨</vt:lpstr>
      <vt:lpstr>Winter 冬季 – 冬眠期</vt:lpstr>
      <vt:lpstr>溫度控管及換土</vt:lpstr>
      <vt:lpstr>Spring 春季 – 蛹及羽化期</vt:lpstr>
      <vt:lpstr>蛹室的形成</vt:lpstr>
      <vt:lpstr>蛹室與前蛹期</vt:lpstr>
      <vt:lpstr>開天窗</vt:lpstr>
      <vt:lpstr>蛹 </vt:lpstr>
      <vt:lpstr>因為蛹室太小或是崩塌造成的畸形</vt:lpstr>
      <vt:lpstr>蛹體結構 – 翅鞘及膜翅的位置</vt:lpstr>
      <vt:lpstr>Summer 夏季 – 羽化期</vt:lpstr>
      <vt:lpstr>蛹期</vt:lpstr>
      <vt:lpstr>羽化與蟄伏</vt:lpstr>
      <vt:lpstr>獨角仙蟄伏約10-15天　</vt:lpstr>
      <vt:lpstr>出洞 - 甲蟲會飛但是技術不太好</vt:lpstr>
      <vt:lpstr>交配與繁殖</vt:lpstr>
      <vt:lpstr>熱鬧的季節  7-8月</vt:lpstr>
      <vt:lpstr>光蠟樹上發生的事情</vt:lpstr>
      <vt:lpstr>技術性達陣 – 沒有體型優勢與環境優勢的時候</vt:lpstr>
      <vt:lpstr>產卵</vt:lpstr>
      <vt:lpstr>在生命面前，人類與這些迷人的生物平等。  讓我們尊重每一個擁有生命的個體。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2013-10-23T11:27:12Z</dcterms:created>
  <dcterms:modified xsi:type="dcterms:W3CDTF">2013-10-25T02:15:09Z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TC030988899991</vt:lpwstr>
  </property>
</Properties>
</file>