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305" r:id="rId2"/>
    <p:sldId id="330" r:id="rId3"/>
    <p:sldId id="281" r:id="rId4"/>
    <p:sldId id="324" r:id="rId5"/>
    <p:sldId id="302" r:id="rId6"/>
    <p:sldId id="303" r:id="rId7"/>
    <p:sldId id="286" r:id="rId8"/>
    <p:sldId id="311" r:id="rId9"/>
    <p:sldId id="287" r:id="rId10"/>
    <p:sldId id="288" r:id="rId11"/>
    <p:sldId id="289" r:id="rId12"/>
    <p:sldId id="312" r:id="rId13"/>
    <p:sldId id="280" r:id="rId14"/>
    <p:sldId id="284" r:id="rId15"/>
    <p:sldId id="308" r:id="rId16"/>
    <p:sldId id="282" r:id="rId17"/>
    <p:sldId id="301" r:id="rId18"/>
    <p:sldId id="297" r:id="rId19"/>
    <p:sldId id="300" r:id="rId20"/>
    <p:sldId id="306" r:id="rId21"/>
    <p:sldId id="326" r:id="rId22"/>
    <p:sldId id="319" r:id="rId23"/>
    <p:sldId id="314" r:id="rId24"/>
    <p:sldId id="262" r:id="rId25"/>
    <p:sldId id="315" r:id="rId26"/>
    <p:sldId id="263" r:id="rId27"/>
    <p:sldId id="316" r:id="rId28"/>
    <p:sldId id="264" r:id="rId29"/>
    <p:sldId id="317" r:id="rId30"/>
    <p:sldId id="265" r:id="rId31"/>
    <p:sldId id="313" r:id="rId32"/>
    <p:sldId id="266" r:id="rId33"/>
    <p:sldId id="325" r:id="rId34"/>
    <p:sldId id="338" r:id="rId35"/>
    <p:sldId id="328" r:id="rId36"/>
    <p:sldId id="329" r:id="rId37"/>
    <p:sldId id="318" r:id="rId38"/>
    <p:sldId id="267" r:id="rId39"/>
    <p:sldId id="320" r:id="rId40"/>
    <p:sldId id="268" r:id="rId41"/>
    <p:sldId id="272" r:id="rId42"/>
    <p:sldId id="285" r:id="rId43"/>
    <p:sldId id="273" r:id="rId44"/>
    <p:sldId id="274" r:id="rId45"/>
    <p:sldId id="275" r:id="rId46"/>
    <p:sldId id="307" r:id="rId47"/>
    <p:sldId id="283" r:id="rId48"/>
    <p:sldId id="310" r:id="rId49"/>
    <p:sldId id="321" r:id="rId50"/>
    <p:sldId id="323" r:id="rId51"/>
    <p:sldId id="32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F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72" d="100"/>
          <a:sy n="72"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A4066-939F-40F6-A942-DA5BCD96F2A8}" type="datetimeFigureOut">
              <a:rPr lang="en-US" altLang="zh-TW"/>
              <a:t>9/13/2016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9889F-422C-458E-8B20-096A4E2C02CF}" type="slidenum">
              <a:rPr lang="en-US" altLang="zh-TW"/>
              <a:t>‹#›</a:t>
            </a:fld>
            <a:endParaRPr lang="zh-TW" altLang="en-US"/>
          </a:p>
        </p:txBody>
      </p:sp>
    </p:spTree>
    <p:extLst>
      <p:ext uri="{BB962C8B-B14F-4D97-AF65-F5344CB8AC3E}">
        <p14:creationId xmlns:p14="http://schemas.microsoft.com/office/powerpoint/2010/main" val="67176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BD9889F-422C-458E-8B20-096A4E2C02CF}" type="slidenum">
              <a:rPr lang="en-US" altLang="zh-TW"/>
              <a:t>16</a:t>
            </a:fld>
            <a:endParaRPr lang="zh-TW" altLang="en-US"/>
          </a:p>
        </p:txBody>
      </p:sp>
    </p:spTree>
    <p:extLst>
      <p:ext uri="{BB962C8B-B14F-4D97-AF65-F5344CB8AC3E}">
        <p14:creationId xmlns:p14="http://schemas.microsoft.com/office/powerpoint/2010/main" val="2499296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9/13/2016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TW" altLang="en-US"/>
              <a:t>按一下圖示以新增圖片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1410" y="3073397"/>
            <a:ext cx="4878391" cy="271780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3073397"/>
            <a:ext cx="4875210" cy="271780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9/13/2016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hyperlink" Target="&#31185;&#23416;&#22823;&#29190;&#28856;EP.45%20-%20&#21654;&#21857;&#36855;&#24605;&#33287;&#25552;&#31070;&#25915;&#30053;.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32.xm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slide" Target="slide48.xml"/></Relationships>
</file>

<file path=ppt/slides/_rels/slide46.xml.rels><?xml version="1.0" encoding="UTF-8" standalone="yes"?>
<Relationships xmlns="http://schemas.openxmlformats.org/package/2006/relationships"><Relationship Id="rId2" Type="http://schemas.openxmlformats.org/officeDocument/2006/relationships/hyperlink" Target="&#25163;&#27798;&#21654;&#21857;II%20&#20659;&#32113;&#27873;&#27861;.mp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13.xml"/><Relationship Id="rId7" Type="http://schemas.openxmlformats.org/officeDocument/2006/relationships/slide" Target="slide16.xml"/><Relationship Id="rId12" Type="http://schemas.openxmlformats.org/officeDocument/2006/relationships/image" Target="../media/image31.jp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14.xml"/><Relationship Id="rId5" Type="http://schemas.openxmlformats.org/officeDocument/2006/relationships/slide" Target="slide43.xml"/><Relationship Id="rId10" Type="http://schemas.openxmlformats.org/officeDocument/2006/relationships/slide" Target="slide6.xml"/><Relationship Id="rId4" Type="http://schemas.openxmlformats.org/officeDocument/2006/relationships/slide" Target="slide33.xml"/><Relationship Id="rId9" Type="http://schemas.openxmlformats.org/officeDocument/2006/relationships/slide" Target="slide5.xml"/></Relationships>
</file>

<file path=ppt/slides/_rels/slide4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4.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9.xml"/></Relationships>
</file>

<file path=ppt/slides/_rels/slide5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28534" y="1455312"/>
            <a:ext cx="9905998" cy="1194320"/>
          </a:xfrm>
        </p:spPr>
        <p:txBody>
          <a:bodyPr>
            <a:normAutofit fontScale="90000"/>
          </a:bodyPr>
          <a:lstStyle/>
          <a:p>
            <a:pPr algn="ctr"/>
            <a:r>
              <a:rPr lang="zh-TW" altLang="en-US" sz="9600" dirty="0"/>
              <a:t>咖啡</a:t>
            </a:r>
          </a:p>
        </p:txBody>
      </p:sp>
      <p:pic>
        <p:nvPicPr>
          <p:cNvPr id="4" name="內容版面配置區 3"/>
          <p:cNvPicPr>
            <a:picLocks noGrp="1" noChangeAspect="1"/>
          </p:cNvPicPr>
          <p:nvPr>
            <p:ph idx="1"/>
          </p:nvPr>
        </p:nvPicPr>
        <p:blipFill>
          <a:blip r:embed="rId2"/>
          <a:stretch>
            <a:fillRect/>
          </a:stretch>
        </p:blipFill>
        <p:spPr>
          <a:xfrm>
            <a:off x="1249162" y="3274608"/>
            <a:ext cx="2482738" cy="2241609"/>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a:blip r:embed="rId3"/>
          <a:stretch>
            <a:fillRect/>
          </a:stretch>
        </p:blipFill>
        <p:spPr>
          <a:xfrm>
            <a:off x="4464139" y="3274608"/>
            <a:ext cx="2890818" cy="2166049"/>
          </a:xfrm>
          <a:prstGeom prst="rect">
            <a:avLst/>
          </a:prstGeom>
        </p:spPr>
      </p:pic>
      <p:pic>
        <p:nvPicPr>
          <p:cNvPr id="6" name="圖片 5"/>
          <p:cNvPicPr>
            <a:picLocks noChangeAspect="1"/>
          </p:cNvPicPr>
          <p:nvPr/>
        </p:nvPicPr>
        <p:blipFill>
          <a:blip r:embed="rId4"/>
          <a:stretch>
            <a:fillRect/>
          </a:stretch>
        </p:blipFill>
        <p:spPr>
          <a:xfrm>
            <a:off x="8087196" y="3274608"/>
            <a:ext cx="2259351" cy="2190248"/>
          </a:xfrm>
          <a:prstGeom prst="rect">
            <a:avLst/>
          </a:prstGeom>
        </p:spPr>
      </p:pic>
    </p:spTree>
    <p:extLst>
      <p:ext uri="{BB962C8B-B14F-4D97-AF65-F5344CB8AC3E}">
        <p14:creationId xmlns:p14="http://schemas.microsoft.com/office/powerpoint/2010/main" val="279480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5" y="247457"/>
            <a:ext cx="10436691" cy="1478570"/>
          </a:xfrm>
        </p:spPr>
        <p:txBody>
          <a:bodyPr>
            <a:normAutofit/>
          </a:bodyPr>
          <a:lstStyle/>
          <a:p>
            <a:pPr algn="ctr"/>
            <a:r>
              <a:rPr lang="zh-TW" altLang="en-US" sz="5400" b="1" dirty="0"/>
              <a:t>咖啡的傳播</a:t>
            </a:r>
            <a:r>
              <a:rPr lang="en-US" altLang="zh-TW" sz="5400" b="1" dirty="0"/>
              <a:t>(3</a:t>
            </a:r>
            <a:r>
              <a:rPr lang="en-US" altLang="zh-TW" sz="4800" b="1" dirty="0"/>
              <a:t>)</a:t>
            </a:r>
            <a:endParaRPr lang="zh-TW" altLang="en-US" sz="48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18441910"/>
              </p:ext>
            </p:extLst>
          </p:nvPr>
        </p:nvGraphicFramePr>
        <p:xfrm>
          <a:off x="1033671" y="1961322"/>
          <a:ext cx="10429460" cy="3691652"/>
        </p:xfrm>
        <a:graphic>
          <a:graphicData uri="http://schemas.openxmlformats.org/drawingml/2006/table">
            <a:tbl>
              <a:tblPr firstRow="1" bandRow="1">
                <a:tableStyleId>{5940675A-B579-460E-94D1-54222C63F5DA}</a:tableStyleId>
              </a:tblPr>
              <a:tblGrid>
                <a:gridCol w="2835964">
                  <a:extLst>
                    <a:ext uri="{9D8B030D-6E8A-4147-A177-3AD203B41FA5}">
                      <a16:colId xmlns:a16="http://schemas.microsoft.com/office/drawing/2014/main" val="410262989"/>
                    </a:ext>
                  </a:extLst>
                </a:gridCol>
                <a:gridCol w="3591440">
                  <a:extLst>
                    <a:ext uri="{9D8B030D-6E8A-4147-A177-3AD203B41FA5}">
                      <a16:colId xmlns:a16="http://schemas.microsoft.com/office/drawing/2014/main" val="3571803336"/>
                    </a:ext>
                  </a:extLst>
                </a:gridCol>
                <a:gridCol w="4002056">
                  <a:extLst>
                    <a:ext uri="{9D8B030D-6E8A-4147-A177-3AD203B41FA5}">
                      <a16:colId xmlns:a16="http://schemas.microsoft.com/office/drawing/2014/main" val="1234776508"/>
                    </a:ext>
                  </a:extLst>
                </a:gridCol>
              </a:tblGrid>
              <a:tr h="569843">
                <a:tc>
                  <a:txBody>
                    <a:bodyPr/>
                    <a:lstStyle/>
                    <a:p>
                      <a:pPr algn="ctr"/>
                      <a:r>
                        <a:rPr lang="zh-TW" altLang="en-US" sz="3200" dirty="0"/>
                        <a:t>時間</a:t>
                      </a:r>
                    </a:p>
                  </a:txBody>
                  <a:tcPr/>
                </a:tc>
                <a:tc>
                  <a:txBody>
                    <a:bodyPr/>
                    <a:lstStyle/>
                    <a:p>
                      <a:pPr algn="ctr"/>
                      <a:r>
                        <a:rPr lang="zh-TW" altLang="en-US" sz="3200" dirty="0"/>
                        <a:t>地點</a:t>
                      </a:r>
                    </a:p>
                  </a:txBody>
                  <a:tcPr/>
                </a:tc>
                <a:tc>
                  <a:txBody>
                    <a:bodyPr/>
                    <a:lstStyle/>
                    <a:p>
                      <a:pPr algn="ctr"/>
                      <a:r>
                        <a:rPr lang="zh-TW" altLang="en-US" sz="3200" dirty="0"/>
                        <a:t>事件</a:t>
                      </a:r>
                    </a:p>
                  </a:txBody>
                  <a:tcPr/>
                </a:tc>
                <a:extLst>
                  <a:ext uri="{0D108BD9-81ED-4DB2-BD59-A6C34878D82A}">
                    <a16:rowId xmlns:a16="http://schemas.microsoft.com/office/drawing/2014/main" val="4947887"/>
                  </a:ext>
                </a:extLst>
              </a:tr>
              <a:tr h="3112532">
                <a:tc>
                  <a:txBody>
                    <a:bodyPr/>
                    <a:lstStyle/>
                    <a:p>
                      <a:pPr algn="ctr"/>
                      <a:endParaRPr lang="en-US" altLang="zh-TW" sz="2800" dirty="0"/>
                    </a:p>
                    <a:p>
                      <a:pPr algn="ctr"/>
                      <a:endParaRPr lang="en-US" altLang="zh-TW" sz="2800" dirty="0"/>
                    </a:p>
                    <a:p>
                      <a:pPr algn="ctr"/>
                      <a:endParaRPr lang="en-US" altLang="zh-TW" sz="2800" dirty="0"/>
                    </a:p>
                    <a:p>
                      <a:pPr algn="ctr"/>
                      <a:r>
                        <a:rPr lang="zh-TW" altLang="en-US" sz="2800" dirty="0"/>
                        <a:t>十六世紀</a:t>
                      </a:r>
                    </a:p>
                  </a:txBody>
                  <a:tcPr/>
                </a:tc>
                <a:tc>
                  <a:txBody>
                    <a:bodyPr/>
                    <a:lstStyle/>
                    <a:p>
                      <a:pPr algn="ctr"/>
                      <a:endParaRPr lang="en-US" altLang="zh-TW" sz="2800" dirty="0"/>
                    </a:p>
                    <a:p>
                      <a:pPr algn="ctr"/>
                      <a:endParaRPr lang="en-US" altLang="zh-TW" sz="2800" dirty="0"/>
                    </a:p>
                    <a:p>
                      <a:pPr algn="ctr"/>
                      <a:r>
                        <a:rPr lang="zh-TW" altLang="en-US" sz="2800" dirty="0"/>
                        <a:t>大馬士革</a:t>
                      </a:r>
                      <a:endParaRPr lang="en-US" altLang="zh-TW" sz="2800" dirty="0"/>
                    </a:p>
                    <a:p>
                      <a:pPr algn="ctr"/>
                      <a:r>
                        <a:rPr lang="en-US" altLang="zh-TW" sz="2800" dirty="0"/>
                        <a:t>(</a:t>
                      </a:r>
                      <a:r>
                        <a:rPr lang="zh-TW" altLang="en-US" sz="2800" dirty="0"/>
                        <a:t>敘利亞首都</a:t>
                      </a:r>
                      <a:r>
                        <a:rPr lang="en-US" altLang="zh-TW" sz="2800" dirty="0"/>
                        <a:t>)</a:t>
                      </a:r>
                      <a:endParaRPr lang="zh-TW" altLang="en-US" sz="2800" dirty="0"/>
                    </a:p>
                  </a:txBody>
                  <a:tcPr/>
                </a:tc>
                <a:tc>
                  <a:txBody>
                    <a:bodyPr/>
                    <a:lstStyle/>
                    <a:p>
                      <a:pPr marL="342900" indent="-342900">
                        <a:buFont typeface="Arial" panose="020B0604020202020204" pitchFamily="34" charset="0"/>
                        <a:buChar char="•"/>
                      </a:pPr>
                      <a:r>
                        <a:rPr lang="zh-TW" altLang="en-US" sz="2400" dirty="0"/>
                        <a:t>中東的大馬士革誕生了全球第一家咖啡館（</a:t>
                      </a:r>
                      <a:r>
                        <a:rPr lang="en-US" altLang="zh-TW" sz="2400" dirty="0"/>
                        <a:t>1530</a:t>
                      </a:r>
                      <a:r>
                        <a:rPr lang="zh-TW" altLang="en-US" sz="2400" dirty="0"/>
                        <a:t>年），道路上也有可移動的咖啡帳棚，為商旅與軍隊服務，另一方面咖啡也以阿拉伯酒和土耳其人西征奧地利的名義，從威尼斯及馬賽港慢慢傳入歐洲。</a:t>
                      </a:r>
                    </a:p>
                  </a:txBody>
                  <a:tcPr/>
                </a:tc>
                <a:extLst>
                  <a:ext uri="{0D108BD9-81ED-4DB2-BD59-A6C34878D82A}">
                    <a16:rowId xmlns:a16="http://schemas.microsoft.com/office/drawing/2014/main" val="3243151945"/>
                  </a:ext>
                </a:extLst>
              </a:tr>
            </a:tbl>
          </a:graphicData>
        </a:graphic>
      </p:graphicFrame>
      <p:sp>
        <p:nvSpPr>
          <p:cNvPr id="3" name="矩形 2"/>
          <p:cNvSpPr/>
          <p:nvPr/>
        </p:nvSpPr>
        <p:spPr>
          <a:xfrm>
            <a:off x="10269603" y="5888269"/>
            <a:ext cx="902811" cy="523220"/>
          </a:xfrm>
          <a:prstGeom prst="rect">
            <a:avLst/>
          </a:prstGeom>
        </p:spPr>
        <p:txBody>
          <a:bodyPr wrap="none">
            <a:spAutoFit/>
          </a:bodyPr>
          <a:lstStyle/>
          <a:p>
            <a:pPr lvl="0" algn="ctr"/>
            <a:r>
              <a:rPr lang="zh-TW" altLang="en-US" sz="2800" dirty="0">
                <a:ln w="0"/>
                <a:solidFill>
                  <a:prstClr val="white"/>
                </a:solidFill>
                <a:effectLst>
                  <a:outerShdw blurRad="38100" dist="19050" dir="2700000" algn="tl" rotWithShape="0">
                    <a:prstClr val="black">
                      <a:alpha val="40000"/>
                    </a:prstClr>
                  </a:outerShdw>
                </a:effectLst>
                <a:hlinkClick r:id="rId2" action="ppaction://hlinksldjump"/>
              </a:rPr>
              <a:t>地圖</a:t>
            </a:r>
            <a:endParaRPr lang="en-US" altLang="zh-TW" sz="2800" dirty="0">
              <a:ln w="0"/>
              <a:solidFill>
                <a:prstClr val="white"/>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68213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3" y="618518"/>
            <a:ext cx="10114722" cy="1478570"/>
          </a:xfrm>
        </p:spPr>
        <p:txBody>
          <a:bodyPr>
            <a:normAutofit/>
          </a:bodyPr>
          <a:lstStyle/>
          <a:p>
            <a:pPr algn="ctr"/>
            <a:r>
              <a:rPr lang="zh-TW" altLang="en-US" sz="5400" b="1" dirty="0"/>
              <a:t>咖啡的傳播</a:t>
            </a:r>
            <a:r>
              <a:rPr lang="en-US" altLang="zh-TW" sz="5400" b="1" dirty="0"/>
              <a:t>(4)</a:t>
            </a:r>
            <a:endParaRPr lang="zh-TW" altLang="en-US" sz="5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43541883"/>
              </p:ext>
            </p:extLst>
          </p:nvPr>
        </p:nvGraphicFramePr>
        <p:xfrm>
          <a:off x="1141413" y="2249487"/>
          <a:ext cx="10626516" cy="3230880"/>
        </p:xfrm>
        <a:graphic>
          <a:graphicData uri="http://schemas.openxmlformats.org/drawingml/2006/table">
            <a:tbl>
              <a:tblPr firstRow="1" bandRow="1">
                <a:tableStyleId>{5940675A-B579-460E-94D1-54222C63F5DA}</a:tableStyleId>
              </a:tblPr>
              <a:tblGrid>
                <a:gridCol w="3542172">
                  <a:extLst>
                    <a:ext uri="{9D8B030D-6E8A-4147-A177-3AD203B41FA5}">
                      <a16:colId xmlns:a16="http://schemas.microsoft.com/office/drawing/2014/main" val="3436808412"/>
                    </a:ext>
                  </a:extLst>
                </a:gridCol>
                <a:gridCol w="3542172">
                  <a:extLst>
                    <a:ext uri="{9D8B030D-6E8A-4147-A177-3AD203B41FA5}">
                      <a16:colId xmlns:a16="http://schemas.microsoft.com/office/drawing/2014/main" val="998155797"/>
                    </a:ext>
                  </a:extLst>
                </a:gridCol>
                <a:gridCol w="3542172">
                  <a:extLst>
                    <a:ext uri="{9D8B030D-6E8A-4147-A177-3AD203B41FA5}">
                      <a16:colId xmlns:a16="http://schemas.microsoft.com/office/drawing/2014/main" val="2783236604"/>
                    </a:ext>
                  </a:extLst>
                </a:gridCol>
              </a:tblGrid>
              <a:tr h="533470">
                <a:tc>
                  <a:txBody>
                    <a:bodyPr/>
                    <a:lstStyle/>
                    <a:p>
                      <a:pPr algn="ctr"/>
                      <a:r>
                        <a:rPr lang="zh-TW" altLang="en-US" sz="3200" dirty="0"/>
                        <a:t>時間</a:t>
                      </a:r>
                    </a:p>
                  </a:txBody>
                  <a:tcPr/>
                </a:tc>
                <a:tc>
                  <a:txBody>
                    <a:bodyPr/>
                    <a:lstStyle/>
                    <a:p>
                      <a:pPr algn="ctr"/>
                      <a:r>
                        <a:rPr lang="zh-TW" altLang="en-US" sz="3200" dirty="0"/>
                        <a:t>地點</a:t>
                      </a:r>
                    </a:p>
                  </a:txBody>
                  <a:tcPr/>
                </a:tc>
                <a:tc>
                  <a:txBody>
                    <a:bodyPr/>
                    <a:lstStyle/>
                    <a:p>
                      <a:pPr algn="ctr"/>
                      <a:r>
                        <a:rPr lang="zh-TW" altLang="en-US" sz="3200" dirty="0"/>
                        <a:t>事件</a:t>
                      </a:r>
                    </a:p>
                  </a:txBody>
                  <a:tcPr/>
                </a:tc>
                <a:extLst>
                  <a:ext uri="{0D108BD9-81ED-4DB2-BD59-A6C34878D82A}">
                    <a16:rowId xmlns:a16="http://schemas.microsoft.com/office/drawing/2014/main" val="3961401024"/>
                  </a:ext>
                </a:extLst>
              </a:tr>
              <a:tr h="2537804">
                <a:tc>
                  <a:txBody>
                    <a:bodyPr/>
                    <a:lstStyle/>
                    <a:p>
                      <a:pPr algn="ctr"/>
                      <a:endParaRPr lang="en-US" altLang="zh-TW" sz="2800" dirty="0"/>
                    </a:p>
                    <a:p>
                      <a:pPr algn="ctr"/>
                      <a:endParaRPr lang="en-US" altLang="zh-TW" sz="2800" dirty="0"/>
                    </a:p>
                    <a:p>
                      <a:pPr algn="ctr"/>
                      <a:r>
                        <a:rPr lang="zh-TW" altLang="en-US" sz="2800" dirty="0"/>
                        <a:t>十七世紀</a:t>
                      </a:r>
                    </a:p>
                  </a:txBody>
                  <a:tcPr/>
                </a:tc>
                <a:tc>
                  <a:txBody>
                    <a:bodyPr/>
                    <a:lstStyle/>
                    <a:p>
                      <a:pPr algn="ctr"/>
                      <a:endParaRPr lang="en-US" altLang="zh-TW" sz="2800" dirty="0"/>
                    </a:p>
                    <a:p>
                      <a:pPr algn="ctr"/>
                      <a:endParaRPr lang="en-US" altLang="zh-TW" sz="2800" dirty="0"/>
                    </a:p>
                    <a:p>
                      <a:pPr algn="ctr"/>
                      <a:r>
                        <a:rPr lang="zh-TW" altLang="en-US" sz="2800" dirty="0">
                          <a:hlinkClick r:id="rId2" action="ppaction://hlinksldjump"/>
                        </a:rPr>
                        <a:t>歐洲</a:t>
                      </a:r>
                      <a:endParaRPr lang="zh-TW" altLang="en-US" sz="2800" dirty="0"/>
                    </a:p>
                  </a:txBody>
                  <a:tcPr/>
                </a:tc>
                <a:tc>
                  <a:txBody>
                    <a:bodyPr/>
                    <a:lstStyle/>
                    <a:p>
                      <a:pPr marL="285750" indent="-285750">
                        <a:buFont typeface="Arial" panose="020B0604020202020204" pitchFamily="34" charset="0"/>
                        <a:buChar char="•"/>
                      </a:pPr>
                      <a:r>
                        <a:rPr lang="zh-TW" altLang="en-US" sz="2400" dirty="0"/>
                        <a:t>歐洲人喝咖啡的風氣則是</a:t>
                      </a:r>
                      <a:r>
                        <a:rPr lang="en-US" altLang="zh-TW" sz="2400" dirty="0"/>
                        <a:t>17</a:t>
                      </a:r>
                      <a:r>
                        <a:rPr lang="zh-TW" altLang="en-US" sz="2400" dirty="0"/>
                        <a:t>世紀由義大利商人在各地經商時傳開來的，而在威尼斯出現的第一家咖啡店</a:t>
                      </a:r>
                      <a:r>
                        <a:rPr lang="en-US" altLang="zh-TW" sz="2400" dirty="0"/>
                        <a:t>-----</a:t>
                      </a:r>
                      <a:r>
                        <a:rPr lang="en-US" altLang="zh-TW" sz="2400" dirty="0" err="1"/>
                        <a:t>Bottega</a:t>
                      </a:r>
                      <a:r>
                        <a:rPr lang="zh-TW" altLang="en-US" sz="2400" dirty="0"/>
                        <a:t> </a:t>
                      </a:r>
                      <a:r>
                        <a:rPr lang="en-US" altLang="zh-TW" sz="2400" dirty="0"/>
                        <a:t>Del</a:t>
                      </a:r>
                      <a:r>
                        <a:rPr lang="en-US" altLang="zh-TW" sz="2400" baseline="0" dirty="0"/>
                        <a:t> </a:t>
                      </a:r>
                      <a:r>
                        <a:rPr lang="en-US" altLang="zh-TW" sz="2400" dirty="0"/>
                        <a:t>Coffee(</a:t>
                      </a:r>
                      <a:r>
                        <a:rPr lang="zh-TW" altLang="en-US" sz="2400" dirty="0"/>
                        <a:t>寶緹德爾咖啡</a:t>
                      </a:r>
                      <a:r>
                        <a:rPr lang="en-US" altLang="zh-TW" sz="2400" dirty="0"/>
                        <a:t>)</a:t>
                      </a:r>
                      <a:endParaRPr lang="zh-TW" altLang="en-US" sz="2400" dirty="0"/>
                    </a:p>
                  </a:txBody>
                  <a:tcPr/>
                </a:tc>
                <a:extLst>
                  <a:ext uri="{0D108BD9-81ED-4DB2-BD59-A6C34878D82A}">
                    <a16:rowId xmlns:a16="http://schemas.microsoft.com/office/drawing/2014/main" val="3785535454"/>
                  </a:ext>
                </a:extLst>
              </a:tr>
            </a:tbl>
          </a:graphicData>
        </a:graphic>
      </p:graphicFrame>
      <p:sp>
        <p:nvSpPr>
          <p:cNvPr id="3" name="矩形 2"/>
          <p:cNvSpPr/>
          <p:nvPr/>
        </p:nvSpPr>
        <p:spPr>
          <a:xfrm>
            <a:off x="9127798" y="5851428"/>
            <a:ext cx="2255819" cy="523220"/>
          </a:xfrm>
          <a:prstGeom prst="rect">
            <a:avLst/>
          </a:prstGeom>
          <a:noFill/>
        </p:spPr>
        <p:txBody>
          <a:bodyPr wrap="square" lIns="91440" tIns="45720" rIns="91440" bIns="45720">
            <a:spAutoFit/>
          </a:bodyPr>
          <a:lstStyle/>
          <a:p>
            <a:pPr algn="ctr"/>
            <a:r>
              <a:rPr lang="zh-TW" altLang="en-US" sz="2800" dirty="0">
                <a:ln w="0"/>
                <a:effectLst>
                  <a:outerShdw blurRad="38100" dist="19050" dir="2700000" algn="tl" rotWithShape="0">
                    <a:schemeClr val="dk1">
                      <a:alpha val="40000"/>
                    </a:schemeClr>
                  </a:outerShdw>
                </a:effectLst>
                <a:hlinkClick r:id="rId3" action="ppaction://hlinksldjump"/>
              </a:rPr>
              <a:t>回活動</a:t>
            </a:r>
            <a:endParaRPr lang="en-US" altLang="zh-TW"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0355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stretch>
            <a:fillRect/>
          </a:stretch>
        </p:blipFill>
        <p:spPr>
          <a:xfrm>
            <a:off x="1338539" y="1007131"/>
            <a:ext cx="7686192" cy="5321210"/>
          </a:xfrm>
        </p:spPr>
      </p:pic>
    </p:spTree>
    <p:extLst>
      <p:ext uri="{BB962C8B-B14F-4D97-AF65-F5344CB8AC3E}">
        <p14:creationId xmlns:p14="http://schemas.microsoft.com/office/powerpoint/2010/main" val="252180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3742" y="124942"/>
            <a:ext cx="9905998" cy="1478570"/>
          </a:xfrm>
        </p:spPr>
        <p:txBody>
          <a:bodyPr/>
          <a:lstStyle/>
          <a:p>
            <a:r>
              <a:rPr lang="zh-TW" altLang="zh-TW" b="1" dirty="0"/>
              <a:t>咖啡因</a:t>
            </a:r>
            <a:endParaRPr lang="zh-TW" altLang="en-US" dirty="0"/>
          </a:p>
        </p:txBody>
      </p:sp>
      <p:sp>
        <p:nvSpPr>
          <p:cNvPr id="3" name="內容版面配置區 2"/>
          <p:cNvSpPr>
            <a:spLocks noGrp="1"/>
          </p:cNvSpPr>
          <p:nvPr>
            <p:ph idx="1"/>
          </p:nvPr>
        </p:nvSpPr>
        <p:spPr>
          <a:xfrm>
            <a:off x="1119082" y="1245703"/>
            <a:ext cx="9950658" cy="4876801"/>
          </a:xfrm>
        </p:spPr>
        <p:txBody>
          <a:bodyPr>
            <a:normAutofit lnSpcReduction="10000"/>
          </a:bodyPr>
          <a:lstStyle/>
          <a:p>
            <a:r>
              <a:rPr lang="zh-TW" altLang="en-US" dirty="0"/>
              <a:t>影片</a:t>
            </a:r>
            <a:r>
              <a:rPr lang="zh-TW" altLang="en-US" dirty="0">
                <a:latin typeface="Comic Sans MS" panose="030F0702030302020204" pitchFamily="66" charset="0"/>
              </a:rPr>
              <a:t>科學大爆炸</a:t>
            </a:r>
            <a:r>
              <a:rPr lang="en-US" altLang="zh-TW" dirty="0">
                <a:latin typeface="Comic Sans MS" panose="030F0702030302020204" pitchFamily="66" charset="0"/>
              </a:rPr>
              <a:t>EP.45 - </a:t>
            </a:r>
            <a:r>
              <a:rPr lang="zh-TW" altLang="en-US" dirty="0">
                <a:latin typeface="Comic Sans MS" panose="030F0702030302020204" pitchFamily="66" charset="0"/>
                <a:hlinkClick r:id="rId2" action="ppaction://hlinkfile"/>
              </a:rPr>
              <a:t>咖啡迷思與提神攻略</a:t>
            </a:r>
            <a:endParaRPr lang="en-US" altLang="zh-TW" dirty="0">
              <a:latin typeface="Comic Sans MS" panose="030F0702030302020204" pitchFamily="66" charset="0"/>
            </a:endParaRPr>
          </a:p>
          <a:p>
            <a:r>
              <a:rPr lang="zh-TW" altLang="en-US" dirty="0"/>
              <a:t>咖啡因是一種植物生物鹼，能在許多植物中發現。作為自然殺蟲劑，它能使吞食含咖啡因植物的昆蟲麻痺。人類最常使用的含咖啡因的植物包括咖啡、茶及可可。</a:t>
            </a:r>
            <a:endParaRPr lang="en-US" altLang="zh-TW" dirty="0"/>
          </a:p>
          <a:p>
            <a:r>
              <a:rPr lang="zh-TW" altLang="en-US" dirty="0"/>
              <a:t>咖啡被作為飲品，也被作為藥品，都是用來提神及解除疲勞，咖啡因也可降低頭痛時的痛楚。食用咖啡因不能減少所需睡眠時間，它只能減弱睏的感覺。</a:t>
            </a:r>
            <a:endParaRPr lang="en-US" altLang="zh-TW" dirty="0"/>
          </a:p>
          <a:p>
            <a:pPr marL="0" indent="0">
              <a:buNone/>
            </a:pPr>
            <a:r>
              <a:rPr lang="zh-TW" altLang="en-US" sz="3000" b="1" dirty="0"/>
              <a:t>咖啡因過度興奮</a:t>
            </a:r>
          </a:p>
          <a:p>
            <a:r>
              <a:rPr lang="zh-TW" altLang="en-US" dirty="0"/>
              <a:t>咖啡因過量會導致中樞神經系統過度興奮。症狀包括：煩躁、神經過敏、興奮、失眠、臉紅、肌肉抽搐、思維渙散、心悸以及躁動</a:t>
            </a:r>
          </a:p>
          <a:p>
            <a:endParaRPr lang="zh-TW" altLang="en-US" dirty="0">
              <a:latin typeface="Comic Sans MS" panose="030F0702030302020204" pitchFamily="66" charset="0"/>
            </a:endParaRPr>
          </a:p>
        </p:txBody>
      </p:sp>
      <p:sp>
        <p:nvSpPr>
          <p:cNvPr id="4" name="矩形 3"/>
          <p:cNvSpPr/>
          <p:nvPr/>
        </p:nvSpPr>
        <p:spPr>
          <a:xfrm>
            <a:off x="9992373" y="5934670"/>
            <a:ext cx="768159" cy="400110"/>
          </a:xfrm>
          <a:prstGeom prst="rect">
            <a:avLst/>
          </a:prstGeom>
          <a:noFill/>
        </p:spPr>
        <p:txBody>
          <a:bodyPr wrap="none" lIns="91440" tIns="45720" rIns="91440" bIns="45720">
            <a:spAutoFit/>
          </a:bodyPr>
          <a:lstStyle/>
          <a:p>
            <a:pPr algn="ctr"/>
            <a:r>
              <a:rPr lang="zh-TW" altLang="en-US" sz="2000" dirty="0"/>
              <a:t> </a:t>
            </a:r>
            <a:r>
              <a:rPr lang="zh-TW" altLang="en-US" sz="2000" dirty="0">
                <a:hlinkClick r:id="rId3" action="ppaction://hlinksldjump"/>
              </a:rPr>
              <a:t>活動</a:t>
            </a:r>
            <a:endParaRPr lang="zh-TW" altLang="en-US" sz="2000" dirty="0"/>
          </a:p>
        </p:txBody>
      </p:sp>
    </p:spTree>
    <p:extLst>
      <p:ext uri="{BB962C8B-B14F-4D97-AF65-F5344CB8AC3E}">
        <p14:creationId xmlns:p14="http://schemas.microsoft.com/office/powerpoint/2010/main" val="63238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87188" y="419735"/>
            <a:ext cx="4822063" cy="1478570"/>
          </a:xfrm>
        </p:spPr>
        <p:txBody>
          <a:bodyPr/>
          <a:lstStyle/>
          <a:p>
            <a:r>
              <a:rPr lang="zh-TW" altLang="en-US" dirty="0"/>
              <a:t>咖啡豆</a:t>
            </a:r>
            <a:r>
              <a:rPr lang="en-US" altLang="zh-TW" dirty="0"/>
              <a:t>&amp;</a:t>
            </a:r>
            <a:r>
              <a:rPr lang="zh-TW" altLang="en-US" dirty="0"/>
              <a:t>可可豆的差別</a:t>
            </a:r>
          </a:p>
        </p:txBody>
      </p:sp>
      <p:sp>
        <p:nvSpPr>
          <p:cNvPr id="3" name="內容版面配置區 2"/>
          <p:cNvSpPr>
            <a:spLocks noGrp="1"/>
          </p:cNvSpPr>
          <p:nvPr>
            <p:ph idx="1"/>
          </p:nvPr>
        </p:nvSpPr>
        <p:spPr>
          <a:xfrm>
            <a:off x="1287188" y="2567537"/>
            <a:ext cx="9905999" cy="4018791"/>
          </a:xfrm>
        </p:spPr>
        <p:txBody>
          <a:bodyPr>
            <a:noAutofit/>
          </a:bodyPr>
          <a:lstStyle/>
          <a:p>
            <a:r>
              <a:rPr lang="zh-TW" altLang="en-US" b="1" dirty="0">
                <a:solidFill>
                  <a:srgbClr val="67F0F3"/>
                </a:solidFill>
              </a:rPr>
              <a:t>咖啡種植於海拔</a:t>
            </a:r>
            <a:r>
              <a:rPr lang="en-US" altLang="zh-TW" b="1" dirty="0">
                <a:solidFill>
                  <a:srgbClr val="67F0F3"/>
                </a:solidFill>
              </a:rPr>
              <a:t>600~1500</a:t>
            </a:r>
            <a:r>
              <a:rPr lang="zh-TW" altLang="en-US" b="1" dirty="0">
                <a:solidFill>
                  <a:srgbClr val="67F0F3"/>
                </a:solidFill>
              </a:rPr>
              <a:t>公尺</a:t>
            </a:r>
            <a:r>
              <a:rPr lang="zh-TW" altLang="en-US" dirty="0"/>
              <a:t>、無霜害的山嶽地帶，在其他生長條件相同的情況下，海拔越高氣溫越低，咖啡經曆的生長周期越長，果實越成熟，咖啡的質量越好。也就是說在氣溫低的清涼高地上，且無霜、無過於寒冷的氣候條件下最適合咖啡的生長。</a:t>
            </a:r>
            <a:endParaRPr lang="en-US" altLang="zh-TW" dirty="0"/>
          </a:p>
          <a:p>
            <a:r>
              <a:rPr lang="zh-TW" altLang="en-US" dirty="0"/>
              <a:t>最有利的生長條件是：一年中的每個季節都雨水充沛，降水少的時候就需要灌溉。適度的日照時間也是關鍵的因素，但在有些地區咖啡要避免強烈的陽光直射，這就需要種植遮光的樹木。</a:t>
            </a:r>
          </a:p>
        </p:txBody>
      </p:sp>
      <p:pic>
        <p:nvPicPr>
          <p:cNvPr id="4" name="圖片 3"/>
          <p:cNvPicPr>
            <a:picLocks noChangeAspect="1"/>
          </p:cNvPicPr>
          <p:nvPr/>
        </p:nvPicPr>
        <p:blipFill>
          <a:blip r:embed="rId2"/>
          <a:stretch>
            <a:fillRect/>
          </a:stretch>
        </p:blipFill>
        <p:spPr>
          <a:xfrm>
            <a:off x="6902795" y="182146"/>
            <a:ext cx="3005593" cy="2385391"/>
          </a:xfrm>
          <a:prstGeom prst="rect">
            <a:avLst/>
          </a:prstGeom>
        </p:spPr>
      </p:pic>
    </p:spTree>
    <p:extLst>
      <p:ext uri="{BB962C8B-B14F-4D97-AF65-F5344CB8AC3E}">
        <p14:creationId xmlns:p14="http://schemas.microsoft.com/office/powerpoint/2010/main" val="8830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3" y="155237"/>
            <a:ext cx="9905998" cy="1478570"/>
          </a:xfrm>
        </p:spPr>
        <p:txBody>
          <a:bodyPr/>
          <a:lstStyle/>
          <a:p>
            <a:r>
              <a:rPr lang="zh-TW" altLang="en-US" dirty="0"/>
              <a:t>咖啡豆</a:t>
            </a:r>
            <a:r>
              <a:rPr lang="en-US" altLang="zh-TW" dirty="0"/>
              <a:t>&amp;</a:t>
            </a:r>
            <a:r>
              <a:rPr lang="zh-TW" altLang="en-US" dirty="0"/>
              <a:t>可可豆的差別</a:t>
            </a:r>
          </a:p>
        </p:txBody>
      </p:sp>
      <p:sp>
        <p:nvSpPr>
          <p:cNvPr id="3" name="內容版面配置區 2"/>
          <p:cNvSpPr>
            <a:spLocks noGrp="1"/>
          </p:cNvSpPr>
          <p:nvPr>
            <p:ph idx="1"/>
          </p:nvPr>
        </p:nvSpPr>
        <p:spPr>
          <a:xfrm>
            <a:off x="1001402" y="1444486"/>
            <a:ext cx="10186020" cy="4426226"/>
          </a:xfrm>
        </p:spPr>
        <p:txBody>
          <a:bodyPr>
            <a:normAutofit/>
          </a:bodyPr>
          <a:lstStyle/>
          <a:p>
            <a:r>
              <a:rPr lang="zh-TW" altLang="en-US" dirty="0"/>
              <a:t>可可的生長條件只只能在</a:t>
            </a:r>
            <a:r>
              <a:rPr lang="zh-TW" altLang="en-US" b="1" dirty="0">
                <a:solidFill>
                  <a:srgbClr val="67F0F3"/>
                </a:solidFill>
              </a:rPr>
              <a:t>南北緯</a:t>
            </a:r>
            <a:r>
              <a:rPr lang="en-US" altLang="zh-TW" b="1" dirty="0">
                <a:solidFill>
                  <a:srgbClr val="67F0F3"/>
                </a:solidFill>
              </a:rPr>
              <a:t>20</a:t>
            </a:r>
            <a:r>
              <a:rPr lang="zh-TW" altLang="en-US" b="1" dirty="0">
                <a:solidFill>
                  <a:srgbClr val="67F0F3"/>
                </a:solidFill>
              </a:rPr>
              <a:t>度之間，海拔</a:t>
            </a:r>
            <a:r>
              <a:rPr lang="en-US" altLang="zh-TW" b="1" dirty="0">
                <a:solidFill>
                  <a:srgbClr val="67F0F3"/>
                </a:solidFill>
              </a:rPr>
              <a:t>400~700</a:t>
            </a:r>
            <a:r>
              <a:rPr lang="zh-TW" altLang="en-US" b="1" dirty="0">
                <a:solidFill>
                  <a:srgbClr val="67F0F3"/>
                </a:solidFill>
              </a:rPr>
              <a:t>公尺之間，降雨量爲</a:t>
            </a:r>
            <a:r>
              <a:rPr lang="en-US" altLang="zh-TW" b="1" dirty="0">
                <a:solidFill>
                  <a:srgbClr val="67F0F3"/>
                </a:solidFill>
              </a:rPr>
              <a:t>1000</a:t>
            </a:r>
            <a:r>
              <a:rPr lang="zh-TW" altLang="en-US" b="1" dirty="0">
                <a:solidFill>
                  <a:srgbClr val="67F0F3"/>
                </a:solidFill>
              </a:rPr>
              <a:t>毫米的熱帶雨林地區</a:t>
            </a:r>
            <a:r>
              <a:rPr lang="zh-TW" altLang="en-US" dirty="0"/>
              <a:t>才可生長可可樹。可可樹的生長需要充足的陽光和溫度，但又不能直接照射，因此還必須有很好的遮蔭、防風措施。一般將</a:t>
            </a:r>
            <a:r>
              <a:rPr lang="zh-TW" altLang="en-US" b="1" dirty="0">
                <a:solidFill>
                  <a:srgbClr val="67F0F3"/>
                </a:solidFill>
              </a:rPr>
              <a:t>香蕉樹與可可樹混合栽培，爲可可樹提供蔭涼</a:t>
            </a:r>
            <a:r>
              <a:rPr lang="zh-TW" altLang="en-US" dirty="0"/>
              <a:t>，同時可限制其高度在</a:t>
            </a:r>
            <a:r>
              <a:rPr lang="en-US" altLang="zh-TW" dirty="0"/>
              <a:t>6</a:t>
            </a:r>
            <a:r>
              <a:rPr lang="zh-TW" altLang="en-US" dirty="0"/>
              <a:t>米左右，使可可果較爲容易采收。</a:t>
            </a:r>
          </a:p>
        </p:txBody>
      </p:sp>
      <p:pic>
        <p:nvPicPr>
          <p:cNvPr id="4" name="圖片 3"/>
          <p:cNvPicPr>
            <a:picLocks noChangeAspect="1"/>
          </p:cNvPicPr>
          <p:nvPr/>
        </p:nvPicPr>
        <p:blipFill>
          <a:blip r:embed="rId2"/>
          <a:stretch>
            <a:fillRect/>
          </a:stretch>
        </p:blipFill>
        <p:spPr>
          <a:xfrm>
            <a:off x="6558238" y="3763617"/>
            <a:ext cx="4489173" cy="2985476"/>
          </a:xfrm>
          <a:prstGeom prst="rect">
            <a:avLst/>
          </a:prstGeom>
        </p:spPr>
      </p:pic>
      <p:sp>
        <p:nvSpPr>
          <p:cNvPr id="5" name="矩形 4"/>
          <p:cNvSpPr/>
          <p:nvPr/>
        </p:nvSpPr>
        <p:spPr>
          <a:xfrm>
            <a:off x="4909472" y="5710535"/>
            <a:ext cx="800219" cy="461665"/>
          </a:xfrm>
          <a:prstGeom prst="rect">
            <a:avLst/>
          </a:prstGeom>
          <a:noFill/>
        </p:spPr>
        <p:txBody>
          <a:bodyPr wrap="none" lIns="91440" tIns="45720" rIns="91440" bIns="45720">
            <a:spAutoFit/>
          </a:bodyPr>
          <a:lstStyle/>
          <a:p>
            <a:pPr algn="ctr"/>
            <a:r>
              <a:rPr lang="zh-TW" altLang="en-US" sz="2400" b="0" cap="none" spc="0" dirty="0">
                <a:ln w="0"/>
                <a:solidFill>
                  <a:schemeClr val="tx1"/>
                </a:solidFill>
                <a:effectLst>
                  <a:outerShdw blurRad="38100" dist="19050" dir="2700000" algn="tl" rotWithShape="0">
                    <a:schemeClr val="dk1">
                      <a:alpha val="40000"/>
                    </a:schemeClr>
                  </a:outerShdw>
                </a:effectLst>
                <a:hlinkClick r:id="rId3" action="ppaction://hlinksldjump"/>
              </a:rPr>
              <a:t>活動</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6883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1181169" y="2059443"/>
            <a:ext cx="9898720" cy="4341357"/>
          </a:xfrm>
          <a:prstGeom prst="rect">
            <a:avLst/>
          </a:prstGeom>
        </p:spPr>
      </p:pic>
      <p:sp>
        <p:nvSpPr>
          <p:cNvPr id="2" name="標題 1"/>
          <p:cNvSpPr>
            <a:spLocks noGrp="1"/>
          </p:cNvSpPr>
          <p:nvPr>
            <p:ph type="title"/>
          </p:nvPr>
        </p:nvSpPr>
        <p:spPr>
          <a:xfrm>
            <a:off x="955881" y="703524"/>
            <a:ext cx="10533753" cy="992754"/>
          </a:xfrm>
        </p:spPr>
        <p:txBody>
          <a:bodyPr>
            <a:normAutofit/>
          </a:bodyPr>
          <a:lstStyle/>
          <a:p>
            <a:r>
              <a:rPr lang="zh-TW" altLang="EN-US" sz="3100" dirty="0">
                <a:solidFill>
                  <a:srgbClr val="FFFFFF"/>
                </a:solidFill>
                <a:latin typeface="新細明體" charset="0"/>
              </a:rPr>
              <a:t>咖啡樹生長於南回歸線與北回歸線間及赤道附近的熱帶地區</a:t>
            </a:r>
            <a:endParaRPr lang="zh-TW" altLang="EN-US" sz="2400" dirty="0">
              <a:solidFill>
                <a:srgbClr val="FFFFFF"/>
              </a:solidFill>
              <a:latin typeface="新細明體" charset="0"/>
            </a:endParaRPr>
          </a:p>
        </p:txBody>
      </p:sp>
      <p:sp>
        <p:nvSpPr>
          <p:cNvPr id="3" name="矩形 2"/>
          <p:cNvSpPr/>
          <p:nvPr/>
        </p:nvSpPr>
        <p:spPr>
          <a:xfrm>
            <a:off x="955881" y="93191"/>
            <a:ext cx="3072779" cy="830997"/>
          </a:xfrm>
          <a:prstGeom prst="rect">
            <a:avLst/>
          </a:prstGeom>
          <a:noFill/>
        </p:spPr>
        <p:txBody>
          <a:bodyPr wrap="square" lIns="91440" tIns="45720" rIns="91440" bIns="45720">
            <a:spAutoFit/>
          </a:bodyPr>
          <a:lstStyle/>
          <a:p>
            <a:pPr algn="ctr"/>
            <a:r>
              <a:rPr lang="zh-TW" altLang="en-US" sz="4800" dirty="0">
                <a:ln w="0"/>
                <a:effectLst>
                  <a:outerShdw blurRad="38100" dist="19050" dir="2700000" algn="tl" rotWithShape="0">
                    <a:schemeClr val="dk1">
                      <a:alpha val="40000"/>
                    </a:schemeClr>
                  </a:outerShdw>
                </a:effectLst>
              </a:rPr>
              <a:t>咖啡帶</a:t>
            </a:r>
            <a:endParaRPr lang="zh-TW" altLang="en-US" sz="4800" b="0" cap="none" spc="0" dirty="0">
              <a:ln w="0"/>
              <a:solidFill>
                <a:schemeClr val="tx1"/>
              </a:solidFill>
              <a:effectLst>
                <a:outerShdw blurRad="38100" dist="19050" dir="2700000" algn="tl" rotWithShape="0">
                  <a:schemeClr val="dk1">
                    <a:alpha val="40000"/>
                  </a:schemeClr>
                </a:outerShdw>
              </a:effectLst>
            </a:endParaRPr>
          </a:p>
        </p:txBody>
      </p:sp>
      <p:sp>
        <p:nvSpPr>
          <p:cNvPr id="4" name="矩形 3"/>
          <p:cNvSpPr/>
          <p:nvPr/>
        </p:nvSpPr>
        <p:spPr>
          <a:xfrm>
            <a:off x="955881" y="1465445"/>
            <a:ext cx="10043422" cy="461665"/>
          </a:xfrm>
          <a:prstGeom prst="rect">
            <a:avLst/>
          </a:prstGeom>
          <a:noFill/>
        </p:spPr>
        <p:txBody>
          <a:bodyPr wrap="square" lIns="91440" tIns="45720" rIns="91440" bIns="45720">
            <a:spAutoFit/>
          </a:bodyPr>
          <a:lstStyle/>
          <a:p>
            <a:pPr algn="ctr"/>
            <a:r>
              <a:rPr lang="zh-TW" altLang="en-US" sz="2400" dirty="0"/>
              <a:t>咖啡帶的圖示（黃色），綠色的部分是前十二個最大的咖啡生產地區。</a:t>
            </a:r>
            <a:endParaRPr lang="en-US" altLang="zh-TW" sz="2400" dirty="0"/>
          </a:p>
        </p:txBody>
      </p:sp>
      <p:sp>
        <p:nvSpPr>
          <p:cNvPr id="7" name="矩形 6"/>
          <p:cNvSpPr/>
          <p:nvPr/>
        </p:nvSpPr>
        <p:spPr>
          <a:xfrm>
            <a:off x="11079889" y="4230121"/>
            <a:ext cx="902811" cy="523220"/>
          </a:xfrm>
          <a:prstGeom prst="rect">
            <a:avLst/>
          </a:prstGeom>
          <a:noFill/>
        </p:spPr>
        <p:txBody>
          <a:bodyPr wrap="none" lIns="91440" tIns="45720" rIns="91440" bIns="45720">
            <a:spAutoFit/>
          </a:bodyPr>
          <a:lstStyle/>
          <a:p>
            <a:pPr algn="ctr"/>
            <a:r>
              <a:rPr lang="zh-TW" altLang="en-US" sz="2800" b="0" cap="none" spc="0" dirty="0">
                <a:ln w="0"/>
                <a:solidFill>
                  <a:schemeClr val="tx1"/>
                </a:solidFill>
                <a:effectLst>
                  <a:outerShdw blurRad="38100" dist="19050" dir="2700000" algn="tl" rotWithShape="0">
                    <a:schemeClr val="dk1">
                      <a:alpha val="40000"/>
                    </a:schemeClr>
                  </a:outerShdw>
                </a:effectLst>
                <a:hlinkClick r:id="rId4" action="ppaction://hlinksldjump"/>
              </a:rPr>
              <a:t>活動</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35287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2" y="644276"/>
            <a:ext cx="9905998" cy="1478570"/>
          </a:xfrm>
        </p:spPr>
        <p:txBody>
          <a:bodyPr>
            <a:normAutofit/>
          </a:bodyPr>
          <a:lstStyle/>
          <a:p>
            <a:pPr algn="ctr"/>
            <a:r>
              <a:rPr lang="zh-TW" altLang="en-US" sz="5400" dirty="0"/>
              <a:t>咖啡的栽培條件</a:t>
            </a:r>
          </a:p>
        </p:txBody>
      </p:sp>
      <p:sp>
        <p:nvSpPr>
          <p:cNvPr id="3" name="內容版面配置區 2"/>
          <p:cNvSpPr>
            <a:spLocks noGrp="1"/>
          </p:cNvSpPr>
          <p:nvPr>
            <p:ph idx="1"/>
          </p:nvPr>
        </p:nvSpPr>
        <p:spPr>
          <a:xfrm>
            <a:off x="1141412" y="2249487"/>
            <a:ext cx="10243512" cy="3541714"/>
          </a:xfrm>
        </p:spPr>
        <p:txBody>
          <a:bodyPr>
            <a:normAutofit/>
          </a:bodyPr>
          <a:lstStyle/>
          <a:p>
            <a:r>
              <a:rPr lang="zh-TW" altLang="en-US" sz="3600" dirty="0"/>
              <a:t>氣候</a:t>
            </a:r>
            <a:endParaRPr lang="en-US" altLang="zh-TW" sz="3600" dirty="0"/>
          </a:p>
          <a:p>
            <a:r>
              <a:rPr lang="zh-TW" altLang="en-US" sz="3600" dirty="0"/>
              <a:t>日照</a:t>
            </a:r>
            <a:endParaRPr lang="en-US" altLang="zh-TW" sz="3600" dirty="0"/>
          </a:p>
          <a:p>
            <a:r>
              <a:rPr lang="zh-TW" altLang="en-US" sz="3600" dirty="0"/>
              <a:t>地形與海拔高度</a:t>
            </a:r>
            <a:endParaRPr lang="en-US" altLang="zh-TW" sz="3600" dirty="0"/>
          </a:p>
          <a:p>
            <a:r>
              <a:rPr lang="zh-TW" altLang="en-US" sz="3600" dirty="0"/>
              <a:t>土壤</a:t>
            </a:r>
          </a:p>
        </p:txBody>
      </p:sp>
    </p:spTree>
    <p:extLst>
      <p:ext uri="{BB962C8B-B14F-4D97-AF65-F5344CB8AC3E}">
        <p14:creationId xmlns:p14="http://schemas.microsoft.com/office/powerpoint/2010/main" val="280841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3988" y="631064"/>
            <a:ext cx="9905998" cy="1197735"/>
          </a:xfrm>
        </p:spPr>
        <p:txBody>
          <a:bodyPr>
            <a:noAutofit/>
          </a:bodyPr>
          <a:lstStyle/>
          <a:p>
            <a:pPr algn="ctr"/>
            <a:r>
              <a:rPr lang="zh-TW" altLang="en-US" sz="6000" dirty="0"/>
              <a:t>咖啡的栽培條件</a:t>
            </a:r>
            <a:r>
              <a:rPr lang="en-US" altLang="zh-TW" sz="6000" dirty="0"/>
              <a:t>-</a:t>
            </a:r>
            <a:r>
              <a:rPr lang="zh-TW" altLang="en-US" sz="6000" dirty="0"/>
              <a:t>氣候</a:t>
            </a:r>
          </a:p>
        </p:txBody>
      </p:sp>
      <p:sp>
        <p:nvSpPr>
          <p:cNvPr id="3" name="內容版面配置區 2"/>
          <p:cNvSpPr>
            <a:spLocks noGrp="1"/>
          </p:cNvSpPr>
          <p:nvPr>
            <p:ph idx="1"/>
          </p:nvPr>
        </p:nvSpPr>
        <p:spPr>
          <a:xfrm>
            <a:off x="1222465" y="2690190"/>
            <a:ext cx="9409044" cy="3366053"/>
          </a:xfrm>
        </p:spPr>
        <p:txBody>
          <a:bodyPr vert="horz" lIns="91440" tIns="45720" rIns="91440" bIns="45720" rtlCol="0" anchor="t">
            <a:normAutofit/>
          </a:bodyPr>
          <a:lstStyle/>
          <a:p>
            <a:r>
              <a:rPr lang="zh-TW" altLang="en-US" sz="2800" dirty="0"/>
              <a:t>溫度</a:t>
            </a:r>
            <a:r>
              <a:rPr lang="en-US" altLang="zh-TW" sz="2800" dirty="0"/>
              <a:t>: </a:t>
            </a:r>
            <a:r>
              <a:rPr lang="zh-TW" altLang="en-US" sz="2800" dirty="0"/>
              <a:t>溫度為主要影響咖啡的栽種重要因素，因為咖啡樹容易受到霜害。一般種植咖啡適宜溫度在</a:t>
            </a:r>
            <a:r>
              <a:rPr lang="en-US" altLang="zh-TW" sz="2800" dirty="0"/>
              <a:t>16°C~28°C</a:t>
            </a:r>
            <a:r>
              <a:rPr lang="zh-TW" altLang="en-US" sz="2800" dirty="0"/>
              <a:t>。</a:t>
            </a:r>
            <a:endParaRPr lang="en-US" altLang="zh-TW" sz="2800" dirty="0"/>
          </a:p>
          <a:p>
            <a:r>
              <a:rPr lang="zh-TW" altLang="en-US" sz="2800" dirty="0"/>
              <a:t>雨量</a:t>
            </a:r>
            <a:r>
              <a:rPr lang="en-US" altLang="zh-TW" sz="2800" dirty="0"/>
              <a:t>:</a:t>
            </a:r>
            <a:r>
              <a:rPr lang="zh-TW" altLang="en-US" sz="2800" dirty="0"/>
              <a:t>適合栽種在年降雨量</a:t>
            </a:r>
            <a:r>
              <a:rPr lang="en-US" altLang="zh-TW" sz="2800" dirty="0"/>
              <a:t>1500-2500</a:t>
            </a:r>
            <a:r>
              <a:rPr lang="zh-TW" altLang="en-US" sz="2800" dirty="0"/>
              <a:t>毫米之間。</a:t>
            </a:r>
            <a:endParaRPr lang="en-US" altLang="zh-TW" sz="2800" dirty="0"/>
          </a:p>
          <a:p>
            <a:pPr marL="0" indent="0">
              <a:buNone/>
            </a:pPr>
            <a:endParaRPr lang="en-US" altLang="zh-TW" dirty="0"/>
          </a:p>
          <a:p>
            <a:endParaRPr lang="en-US" altLang="zh-TW" dirty="0"/>
          </a:p>
        </p:txBody>
      </p:sp>
    </p:spTree>
    <p:extLst>
      <p:ext uri="{BB962C8B-B14F-4D97-AF65-F5344CB8AC3E}">
        <p14:creationId xmlns:p14="http://schemas.microsoft.com/office/powerpoint/2010/main" val="166070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58698" y="314669"/>
            <a:ext cx="5683458" cy="1060174"/>
          </a:xfrm>
        </p:spPr>
        <p:txBody>
          <a:bodyPr>
            <a:normAutofit/>
          </a:bodyPr>
          <a:lstStyle/>
          <a:p>
            <a:pPr algn="ctr"/>
            <a:r>
              <a:rPr lang="zh-TW" altLang="en-US" sz="4000" dirty="0"/>
              <a:t>咖啡的栽培條件</a:t>
            </a:r>
            <a:r>
              <a:rPr lang="en-US" altLang="zh-TW" sz="4000" dirty="0"/>
              <a:t>-</a:t>
            </a:r>
            <a:r>
              <a:rPr lang="zh-TW" altLang="en-US" sz="4000" dirty="0"/>
              <a:t>日照</a:t>
            </a:r>
          </a:p>
        </p:txBody>
      </p:sp>
      <p:sp>
        <p:nvSpPr>
          <p:cNvPr id="3" name="內容版面配置區 2"/>
          <p:cNvSpPr>
            <a:spLocks noGrp="1"/>
          </p:cNvSpPr>
          <p:nvPr>
            <p:ph idx="1"/>
          </p:nvPr>
        </p:nvSpPr>
        <p:spPr>
          <a:xfrm>
            <a:off x="1247427" y="1759155"/>
            <a:ext cx="9905999" cy="4363349"/>
          </a:xfrm>
        </p:spPr>
        <p:txBody>
          <a:bodyPr>
            <a:normAutofit/>
          </a:bodyPr>
          <a:lstStyle/>
          <a:p>
            <a:r>
              <a:rPr lang="zh-TW" altLang="en-US" sz="2800" dirty="0"/>
              <a:t>一日之中數小時即可，曬太久葉面會燙傷，會造成光合作用降低，抑制咖啡樹成長。</a:t>
            </a:r>
            <a:endParaRPr lang="en-US" altLang="zh-TW" sz="2800" dirty="0"/>
          </a:p>
          <a:p>
            <a:pPr marL="0" indent="0" algn="ctr">
              <a:buNone/>
            </a:pPr>
            <a:r>
              <a:rPr lang="zh-TW" altLang="en-US" sz="4000" dirty="0"/>
              <a:t>咖啡的栽培條件</a:t>
            </a:r>
            <a:r>
              <a:rPr lang="en-US" altLang="zh-TW" sz="4000" dirty="0"/>
              <a:t>-</a:t>
            </a:r>
            <a:r>
              <a:rPr lang="zh-TW" altLang="en-US" sz="4000" dirty="0"/>
              <a:t>地形與海拔高度</a:t>
            </a:r>
            <a:endParaRPr lang="en-US" altLang="zh-TW" sz="4000" dirty="0"/>
          </a:p>
          <a:p>
            <a:r>
              <a:rPr lang="zh-TW" altLang="en-US" sz="2800" dirty="0"/>
              <a:t>主要位於</a:t>
            </a:r>
            <a:r>
              <a:rPr lang="en-US" altLang="zh-TW" sz="2800" dirty="0"/>
              <a:t>300</a:t>
            </a:r>
            <a:r>
              <a:rPr lang="zh-TW" altLang="en-US" sz="2800" dirty="0"/>
              <a:t>～</a:t>
            </a:r>
            <a:r>
              <a:rPr lang="en-US" altLang="zh-TW" sz="2800" dirty="0"/>
              <a:t>400</a:t>
            </a:r>
            <a:r>
              <a:rPr lang="zh-TW" altLang="en-US" sz="2800" dirty="0"/>
              <a:t>公尺的半山，或</a:t>
            </a:r>
            <a:r>
              <a:rPr lang="en-US" altLang="zh-TW" sz="2800" dirty="0"/>
              <a:t>1500</a:t>
            </a:r>
            <a:r>
              <a:rPr lang="zh-TW" altLang="en-US" sz="2800" dirty="0"/>
              <a:t>～</a:t>
            </a:r>
            <a:r>
              <a:rPr lang="en-US" altLang="zh-TW" sz="2800" dirty="0"/>
              <a:t>2500</a:t>
            </a:r>
            <a:r>
              <a:rPr lang="zh-TW" altLang="en-US" sz="2800" dirty="0"/>
              <a:t>公尺的山坡地，海拔高度越高品質越高。因為日照時間短，且排水良好。咖啡樹下喜歡根部潮濕，高大多葉的樹間，身置在咖啡園中，一方面擋風，一方面遮蔭。</a:t>
            </a:r>
            <a:endParaRPr lang="en-US" altLang="zh-TW" sz="2800" dirty="0"/>
          </a:p>
          <a:p>
            <a:endParaRPr lang="zh-TW" altLang="en-US" dirty="0"/>
          </a:p>
        </p:txBody>
      </p:sp>
      <p:sp>
        <p:nvSpPr>
          <p:cNvPr id="4" name="矩形 3"/>
          <p:cNvSpPr/>
          <p:nvPr/>
        </p:nvSpPr>
        <p:spPr>
          <a:xfrm>
            <a:off x="9426876" y="5803301"/>
            <a:ext cx="800219" cy="461665"/>
          </a:xfrm>
          <a:prstGeom prst="rect">
            <a:avLst/>
          </a:prstGeom>
          <a:noFill/>
        </p:spPr>
        <p:txBody>
          <a:bodyPr wrap="none" lIns="91440" tIns="45720" rIns="91440" bIns="45720">
            <a:spAutoFit/>
          </a:bodyPr>
          <a:lstStyle/>
          <a:p>
            <a:pPr algn="ctr"/>
            <a:r>
              <a:rPr lang="zh-TW" altLang="en-US" sz="2400" b="0" cap="none" spc="0" dirty="0">
                <a:ln w="0"/>
                <a:solidFill>
                  <a:schemeClr val="tx1"/>
                </a:solidFill>
                <a:effectLst>
                  <a:outerShdw blurRad="38100" dist="19050" dir="2700000" algn="tl" rotWithShape="0">
                    <a:schemeClr val="dk1">
                      <a:alpha val="40000"/>
                    </a:schemeClr>
                  </a:outerShdw>
                </a:effectLst>
                <a:hlinkClick r:id="rId2" action="ppaction://hlinksldjump"/>
              </a:rPr>
              <a:t>活動</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146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目錄</a:t>
            </a:r>
          </a:p>
        </p:txBody>
      </p:sp>
      <p:sp>
        <p:nvSpPr>
          <p:cNvPr id="3" name="內容版面配置區 2"/>
          <p:cNvSpPr>
            <a:spLocks noGrp="1"/>
          </p:cNvSpPr>
          <p:nvPr>
            <p:ph idx="1"/>
          </p:nvPr>
        </p:nvSpPr>
        <p:spPr>
          <a:xfrm>
            <a:off x="1141412" y="2249487"/>
            <a:ext cx="3973927" cy="3780252"/>
          </a:xfrm>
        </p:spPr>
        <p:txBody>
          <a:bodyPr>
            <a:normAutofit lnSpcReduction="10000"/>
          </a:bodyPr>
          <a:lstStyle/>
          <a:p>
            <a:r>
              <a:rPr lang="zh-TW" altLang="en-US" dirty="0"/>
              <a:t>咖啡的構造</a:t>
            </a:r>
            <a:endParaRPr lang="en-US" altLang="zh-TW" dirty="0"/>
          </a:p>
          <a:p>
            <a:r>
              <a:rPr lang="zh-TW" altLang="en-US" dirty="0"/>
              <a:t>咖啡的歷史</a:t>
            </a:r>
            <a:endParaRPr lang="en-US" altLang="zh-TW" dirty="0"/>
          </a:p>
          <a:p>
            <a:r>
              <a:rPr lang="zh-TW" altLang="en-US" dirty="0"/>
              <a:t>咖啡的傳播</a:t>
            </a:r>
            <a:endParaRPr lang="en-US" altLang="zh-TW" dirty="0"/>
          </a:p>
          <a:p>
            <a:r>
              <a:rPr lang="zh-TW" altLang="en-US" dirty="0"/>
              <a:t>咖啡因</a:t>
            </a:r>
            <a:endParaRPr lang="en-US" altLang="zh-TW" dirty="0"/>
          </a:p>
          <a:p>
            <a:r>
              <a:rPr lang="zh-TW" altLang="en-US" dirty="0"/>
              <a:t>咖啡豆</a:t>
            </a:r>
            <a:r>
              <a:rPr lang="en-US" altLang="zh-TW" dirty="0"/>
              <a:t>&amp;</a:t>
            </a:r>
            <a:r>
              <a:rPr lang="zh-TW" altLang="en-US" dirty="0"/>
              <a:t>可可豆差別</a:t>
            </a:r>
            <a:endParaRPr lang="en-US" altLang="zh-TW" dirty="0"/>
          </a:p>
          <a:p>
            <a:r>
              <a:rPr lang="zh-TW" altLang="en-US" dirty="0"/>
              <a:t>咖啡的栽培</a:t>
            </a:r>
            <a:endParaRPr lang="en-US" altLang="zh-TW" dirty="0"/>
          </a:p>
          <a:p>
            <a:r>
              <a:rPr lang="zh-TW" altLang="en-US" dirty="0"/>
              <a:t>咖啡的產地</a:t>
            </a:r>
            <a:endParaRPr lang="en-US" altLang="zh-TW" dirty="0"/>
          </a:p>
          <a:p>
            <a:endParaRPr lang="en-US" altLang="zh-TW" dirty="0"/>
          </a:p>
          <a:p>
            <a:pPr marL="0" indent="0">
              <a:buNone/>
            </a:pPr>
            <a:endParaRPr lang="en-US" altLang="zh-TW" dirty="0"/>
          </a:p>
          <a:p>
            <a:endParaRPr lang="zh-TW" altLang="en-US" dirty="0"/>
          </a:p>
        </p:txBody>
      </p:sp>
      <p:sp>
        <p:nvSpPr>
          <p:cNvPr id="6" name="矩形 5"/>
          <p:cNvSpPr/>
          <p:nvPr/>
        </p:nvSpPr>
        <p:spPr>
          <a:xfrm>
            <a:off x="6812251" y="2246104"/>
            <a:ext cx="3842496" cy="3931204"/>
          </a:xfrm>
          <a:prstGeom prst="rect">
            <a:avLst/>
          </a:prstGeom>
        </p:spPr>
        <p:txBody>
          <a:bodyPr wrap="square">
            <a:spAutoFit/>
          </a:bodyPr>
          <a:lstStyle/>
          <a:p>
            <a:pPr marL="230400" indent="-230400">
              <a:lnSpc>
                <a:spcPct val="120000"/>
              </a:lnSpc>
              <a:spcBef>
                <a:spcPts val="1000"/>
              </a:spcBef>
              <a:buFont typeface="Arial" panose="020B0604020202020204" pitchFamily="34" charset="0"/>
              <a:buChar char="•"/>
            </a:pPr>
            <a:r>
              <a:rPr lang="zh-TW" altLang="en-US" sz="2400" dirty="0">
                <a:ln w="0"/>
                <a:effectLst>
                  <a:outerShdw blurRad="38100" dist="19050" dir="2700000" algn="tl" rotWithShape="0">
                    <a:schemeClr val="dk1">
                      <a:alpha val="40000"/>
                    </a:schemeClr>
                  </a:outerShdw>
                </a:effectLst>
              </a:rPr>
              <a:t>咖啡的種類</a:t>
            </a:r>
            <a:endParaRPr lang="en-US" altLang="zh-TW" sz="2400" dirty="0">
              <a:ln w="0"/>
              <a:effectLst>
                <a:outerShdw blurRad="38100" dist="19050" dir="2700000" algn="tl" rotWithShape="0">
                  <a:schemeClr val="dk1">
                    <a:alpha val="40000"/>
                  </a:schemeClr>
                </a:outerShdw>
              </a:effectLst>
            </a:endParaRPr>
          </a:p>
          <a:p>
            <a:pPr marL="230400" indent="-230400">
              <a:lnSpc>
                <a:spcPct val="120000"/>
              </a:lnSpc>
              <a:spcBef>
                <a:spcPts val="1000"/>
              </a:spcBef>
              <a:buFont typeface="Arial" panose="020B0604020202020204" pitchFamily="34" charset="0"/>
              <a:buChar char="•"/>
            </a:pPr>
            <a:r>
              <a:rPr lang="zh-TW" altLang="en-US" sz="2400" dirty="0">
                <a:ln w="0"/>
                <a:effectLst>
                  <a:outerShdw blurRad="38100" dist="19050" dir="2700000" algn="tl" rotWithShape="0">
                    <a:schemeClr val="dk1">
                      <a:alpha val="40000"/>
                    </a:schemeClr>
                  </a:outerShdw>
                </a:effectLst>
              </a:rPr>
              <a:t>台灣的咖啡</a:t>
            </a:r>
            <a:endParaRPr lang="en-US" altLang="zh-TW" sz="2400" dirty="0">
              <a:ln w="0"/>
              <a:effectLst>
                <a:outerShdw blurRad="38100" dist="19050" dir="2700000" algn="tl" rotWithShape="0">
                  <a:schemeClr val="dk1">
                    <a:alpha val="40000"/>
                  </a:schemeClr>
                </a:outerShdw>
              </a:effectLst>
            </a:endParaRPr>
          </a:p>
          <a:p>
            <a:pPr marL="230400" indent="-230400">
              <a:lnSpc>
                <a:spcPct val="120000"/>
              </a:lnSpc>
              <a:spcBef>
                <a:spcPts val="1000"/>
              </a:spcBef>
              <a:buFont typeface="Arial" panose="020B0604020202020204" pitchFamily="34" charset="0"/>
              <a:buChar char="•"/>
            </a:pPr>
            <a:r>
              <a:rPr lang="zh-TW" altLang="en-US" sz="2400" dirty="0">
                <a:ln w="0"/>
                <a:effectLst>
                  <a:outerShdw blurRad="38100" dist="19050" dir="2700000" algn="tl" rotWithShape="0">
                    <a:schemeClr val="dk1">
                      <a:alpha val="40000"/>
                    </a:schemeClr>
                  </a:outerShdw>
                </a:effectLst>
              </a:rPr>
              <a:t>咖啡豆調製法</a:t>
            </a:r>
            <a:r>
              <a:rPr lang="en-US" altLang="zh-TW" sz="2400" dirty="0">
                <a:ln w="0"/>
                <a:effectLst>
                  <a:outerShdw blurRad="38100" dist="19050" dir="2700000" algn="tl" rotWithShape="0">
                    <a:schemeClr val="dk1">
                      <a:alpha val="40000"/>
                    </a:schemeClr>
                  </a:outerShdw>
                </a:effectLst>
              </a:rPr>
              <a:t>&amp;</a:t>
            </a:r>
            <a:r>
              <a:rPr lang="zh-TW" altLang="en-US" sz="2400" dirty="0">
                <a:ln w="0"/>
                <a:effectLst>
                  <a:outerShdw blurRad="38100" dist="19050" dir="2700000" algn="tl" rotWithShape="0">
                    <a:schemeClr val="dk1">
                      <a:alpha val="40000"/>
                    </a:schemeClr>
                  </a:outerShdw>
                </a:effectLst>
              </a:rPr>
              <a:t>烘培</a:t>
            </a:r>
            <a:endParaRPr lang="en-US" altLang="zh-TW" sz="2400" dirty="0">
              <a:ln w="0"/>
              <a:effectLst>
                <a:outerShdw blurRad="38100" dist="19050" dir="2700000" algn="tl" rotWithShape="0">
                  <a:schemeClr val="dk1">
                    <a:alpha val="40000"/>
                  </a:schemeClr>
                </a:outerShdw>
              </a:effectLst>
            </a:endParaRPr>
          </a:p>
          <a:p>
            <a:pPr marL="230400" indent="-230400">
              <a:lnSpc>
                <a:spcPct val="120000"/>
              </a:lnSpc>
              <a:spcBef>
                <a:spcPts val="1000"/>
              </a:spcBef>
              <a:buFont typeface="Arial" panose="020B0604020202020204" pitchFamily="34" charset="0"/>
              <a:buChar char="•"/>
            </a:pPr>
            <a:r>
              <a:rPr lang="zh-TW" altLang="en-US" sz="2400" dirty="0">
                <a:ln w="0"/>
                <a:effectLst>
                  <a:outerShdw blurRad="38100" dist="19050" dir="2700000" algn="tl" rotWithShape="0">
                    <a:schemeClr val="dk1">
                      <a:alpha val="40000"/>
                    </a:schemeClr>
                  </a:outerShdw>
                </a:effectLst>
              </a:rPr>
              <a:t>咖啡沖泡</a:t>
            </a:r>
            <a:endParaRPr lang="en-US" altLang="zh-TW" sz="2400" dirty="0">
              <a:ln w="0"/>
              <a:effectLst>
                <a:outerShdw blurRad="38100" dist="19050" dir="2700000" algn="tl" rotWithShape="0">
                  <a:schemeClr val="dk1">
                    <a:alpha val="40000"/>
                  </a:schemeClr>
                </a:outerShdw>
              </a:effectLst>
            </a:endParaRPr>
          </a:p>
          <a:p>
            <a:pPr marL="230400" indent="-230400">
              <a:lnSpc>
                <a:spcPct val="120000"/>
              </a:lnSpc>
              <a:spcBef>
                <a:spcPts val="1000"/>
              </a:spcBef>
              <a:buFont typeface="Arial" panose="020B0604020202020204" pitchFamily="34" charset="0"/>
              <a:buChar char="•"/>
            </a:pPr>
            <a:r>
              <a:rPr lang="zh-TW" altLang="en-US" sz="2400" dirty="0">
                <a:ln w="0"/>
                <a:effectLst>
                  <a:outerShdw blurRad="38100" dist="19050" dir="2700000" algn="tl" rotWithShape="0">
                    <a:schemeClr val="dk1">
                      <a:alpha val="40000"/>
                    </a:schemeClr>
                  </a:outerShdw>
                </a:effectLst>
              </a:rPr>
              <a:t>活動</a:t>
            </a:r>
            <a:r>
              <a:rPr lang="en-US" altLang="zh-TW" sz="2400" dirty="0">
                <a:ln w="0"/>
                <a:effectLst>
                  <a:outerShdw blurRad="38100" dist="19050" dir="2700000" algn="tl" rotWithShape="0">
                    <a:schemeClr val="dk1">
                      <a:alpha val="40000"/>
                    </a:schemeClr>
                  </a:outerShdw>
                </a:effectLst>
              </a:rPr>
              <a:t>1</a:t>
            </a:r>
            <a:r>
              <a:rPr lang="zh-TW" altLang="en-US" sz="2400" dirty="0">
                <a:ln w="0"/>
                <a:effectLst>
                  <a:outerShdw blurRad="38100" dist="19050" dir="2700000" algn="tl" rotWithShape="0">
                    <a:schemeClr val="dk1">
                      <a:alpha val="40000"/>
                    </a:schemeClr>
                  </a:outerShdw>
                </a:effectLst>
              </a:rPr>
              <a:t>：猜價格</a:t>
            </a:r>
            <a:endParaRPr lang="en-US" altLang="zh-TW" sz="2400" dirty="0">
              <a:ln w="0"/>
              <a:effectLst>
                <a:outerShdw blurRad="38100" dist="19050" dir="2700000" algn="tl" rotWithShape="0">
                  <a:schemeClr val="dk1">
                    <a:alpha val="40000"/>
                  </a:schemeClr>
                </a:outerShdw>
              </a:effectLst>
            </a:endParaRPr>
          </a:p>
          <a:p>
            <a:pPr marL="230400" indent="-230400">
              <a:lnSpc>
                <a:spcPct val="120000"/>
              </a:lnSpc>
              <a:spcBef>
                <a:spcPts val="1000"/>
              </a:spcBef>
              <a:buFont typeface="Arial" panose="020B0604020202020204" pitchFamily="34" charset="0"/>
              <a:buChar char="•"/>
            </a:pPr>
            <a:r>
              <a:rPr lang="zh-TW" altLang="en-US" sz="2400" dirty="0">
                <a:ln w="0"/>
                <a:effectLst>
                  <a:outerShdw blurRad="38100" dist="19050" dir="2700000" algn="tl" rotWithShape="0">
                    <a:schemeClr val="dk1">
                      <a:alpha val="40000"/>
                    </a:schemeClr>
                  </a:outerShdw>
                </a:effectLst>
              </a:rPr>
              <a:t>活動</a:t>
            </a:r>
            <a:r>
              <a:rPr lang="en-US" altLang="zh-TW" sz="2400" dirty="0">
                <a:ln w="0"/>
                <a:effectLst>
                  <a:outerShdw blurRad="38100" dist="19050" dir="2700000" algn="tl" rotWithShape="0">
                    <a:schemeClr val="dk1">
                      <a:alpha val="40000"/>
                    </a:schemeClr>
                  </a:outerShdw>
                </a:effectLst>
              </a:rPr>
              <a:t>2</a:t>
            </a:r>
            <a:r>
              <a:rPr lang="zh-TW" altLang="en-US" sz="2400" dirty="0">
                <a:ln w="0"/>
                <a:effectLst>
                  <a:outerShdw blurRad="38100" dist="19050" dir="2700000" algn="tl" rotWithShape="0">
                    <a:schemeClr val="dk1">
                      <a:alpha val="40000"/>
                    </a:schemeClr>
                  </a:outerShdw>
                </a:effectLst>
              </a:rPr>
              <a:t>：搶答</a:t>
            </a:r>
            <a:endParaRPr lang="en-US" altLang="zh-TW" sz="2400" dirty="0">
              <a:ln w="0"/>
              <a:effectLst>
                <a:outerShdw blurRad="38100" dist="19050" dir="2700000" algn="tl" rotWithShape="0">
                  <a:schemeClr val="dk1">
                    <a:alpha val="40000"/>
                  </a:schemeClr>
                </a:outerShdw>
              </a:effectLst>
            </a:endParaRPr>
          </a:p>
          <a:p>
            <a:pPr marL="230400" indent="-230400">
              <a:lnSpc>
                <a:spcPct val="120000"/>
              </a:lnSpc>
              <a:spcBef>
                <a:spcPts val="1000"/>
              </a:spcBef>
              <a:buFont typeface="Arial" panose="020B0604020202020204" pitchFamily="34" charset="0"/>
              <a:buChar char="•"/>
            </a:pPr>
            <a:r>
              <a:rPr lang="zh-TW" altLang="en-US" sz="2400" dirty="0">
                <a:ln w="0"/>
                <a:effectLst>
                  <a:outerShdw blurRad="38100" dist="19050" dir="2700000" algn="tl" rotWithShape="0">
                    <a:schemeClr val="dk1">
                      <a:alpha val="40000"/>
                    </a:schemeClr>
                  </a:outerShdw>
                </a:effectLst>
              </a:rPr>
              <a:t>考試</a:t>
            </a:r>
            <a:endParaRPr lang="en-US" altLang="zh-TW"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345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5400" dirty="0"/>
              <a:t>咖啡的栽培條件</a:t>
            </a:r>
            <a:r>
              <a:rPr lang="en-US" altLang="zh-TW" sz="5400" dirty="0"/>
              <a:t>-</a:t>
            </a:r>
            <a:r>
              <a:rPr lang="zh-TW" altLang="en-US" sz="5400" dirty="0"/>
              <a:t>土壤</a:t>
            </a:r>
          </a:p>
        </p:txBody>
      </p:sp>
      <p:sp>
        <p:nvSpPr>
          <p:cNvPr id="4" name="文字方塊 3"/>
          <p:cNvSpPr txBox="1"/>
          <p:nvPr/>
        </p:nvSpPr>
        <p:spPr>
          <a:xfrm>
            <a:off x="1892128" y="2502649"/>
            <a:ext cx="8404568" cy="1815882"/>
          </a:xfrm>
          <a:prstGeom prst="rect">
            <a:avLst/>
          </a:prstGeom>
        </p:spPr>
        <p:txBody>
          <a:bodyPr rtlCol="0">
            <a:spAutoFit/>
          </a:bodyPr>
          <a:lstStyle/>
          <a:p>
            <a:r>
              <a:rPr lang="zh-TW" altLang="EN-US" sz="2800" dirty="0">
                <a:latin typeface="新細明體"/>
                <a:ea typeface="新細明體"/>
              </a:rPr>
              <a:t>咖啡樹在充滿氮、碳酸鉀與磷酸的土壤中長的最茂盛，當樹齡在</a:t>
            </a:r>
            <a:r>
              <a:rPr lang="en-US" altLang="ZH-TW" sz="2800" dirty="0">
                <a:latin typeface="新細明體"/>
                <a:ea typeface="新細明體"/>
              </a:rPr>
              <a:t> 4-5 </a:t>
            </a:r>
            <a:r>
              <a:rPr lang="zh-TW" altLang="EN-US" sz="2800" dirty="0">
                <a:latin typeface="新細明體"/>
                <a:ea typeface="新細明體"/>
              </a:rPr>
              <a:t>年時，它會長出第</a:t>
            </a:r>
            <a:r>
              <a:rPr lang="zh-TW" altLang="EN-US" sz="2800" dirty="0"/>
              <a:t>一個果實數量很快達到產量高峰，到了</a:t>
            </a:r>
            <a:r>
              <a:rPr lang="en-US" altLang="ZH-TW" sz="2800" dirty="0"/>
              <a:t> 20-25 </a:t>
            </a:r>
            <a:r>
              <a:rPr lang="zh-TW" altLang="EN-US" sz="2800" dirty="0"/>
              <a:t>年間若予以良好照料就仍會繼續結果</a:t>
            </a:r>
            <a:r>
              <a:rPr lang="zh-TW" altLang="en-US" sz="2800" dirty="0"/>
              <a:t>。</a:t>
            </a:r>
            <a:endParaRPr lang="zh-TW" altLang="EN-US" sz="2800" dirty="0"/>
          </a:p>
        </p:txBody>
      </p:sp>
      <p:sp>
        <p:nvSpPr>
          <p:cNvPr id="5" name="矩形 4"/>
          <p:cNvSpPr/>
          <p:nvPr/>
        </p:nvSpPr>
        <p:spPr>
          <a:xfrm>
            <a:off x="7852460" y="4465983"/>
            <a:ext cx="1053001" cy="461665"/>
          </a:xfrm>
          <a:prstGeom prst="rect">
            <a:avLst/>
          </a:prstGeom>
        </p:spPr>
        <p:txBody>
          <a:bodyPr wrap="square">
            <a:spAutoFit/>
          </a:bodyPr>
          <a:lstStyle/>
          <a:p>
            <a:pPr algn="ctr"/>
            <a:r>
              <a:rPr lang="zh-TW" altLang="en-US" sz="2400" dirty="0">
                <a:ln w="0"/>
                <a:effectLst>
                  <a:outerShdw blurRad="38100" dist="19050" dir="2700000" algn="tl" rotWithShape="0">
                    <a:schemeClr val="dk1">
                      <a:alpha val="40000"/>
                    </a:schemeClr>
                  </a:outerShdw>
                </a:effectLst>
                <a:hlinkClick r:id="rId2" action="ppaction://hlinksldjump"/>
              </a:rPr>
              <a:t>活動</a:t>
            </a:r>
            <a:endParaRPr lang="zh-TW" alt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6919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咖啡的風味與成分</a:t>
            </a:r>
          </a:p>
        </p:txBody>
      </p:sp>
      <p:sp>
        <p:nvSpPr>
          <p:cNvPr id="3" name="內容版面配置區 2"/>
          <p:cNvSpPr>
            <a:spLocks noGrp="1"/>
          </p:cNvSpPr>
          <p:nvPr>
            <p:ph idx="1"/>
          </p:nvPr>
        </p:nvSpPr>
        <p:spPr>
          <a:xfrm>
            <a:off x="1141413" y="2007567"/>
            <a:ext cx="10467492" cy="3952530"/>
          </a:xfrm>
        </p:spPr>
        <p:txBody>
          <a:bodyPr>
            <a:noAutofit/>
          </a:bodyPr>
          <a:lstStyle/>
          <a:p>
            <a:pPr marL="457200" indent="-457200">
              <a:buFont typeface="+mj-lt"/>
              <a:buAutoNum type="arabicPeriod"/>
            </a:pPr>
            <a:r>
              <a:rPr lang="zh-TW" altLang="en-US" sz="3200" dirty="0"/>
              <a:t>苦味：咖啡因，提神；葫蘆巴鹼</a:t>
            </a:r>
            <a:endParaRPr lang="en-US" altLang="zh-TW" sz="3200" dirty="0"/>
          </a:p>
          <a:p>
            <a:pPr marL="457200" indent="-457200">
              <a:buFont typeface="+mj-lt"/>
              <a:buAutoNum type="arabicPeriod"/>
            </a:pPr>
            <a:r>
              <a:rPr lang="zh-TW" altLang="en-US" sz="3200" dirty="0"/>
              <a:t>酸味：單寧酸，抗菌、病毒</a:t>
            </a:r>
            <a:endParaRPr lang="en-US" altLang="zh-TW" sz="3200" dirty="0"/>
          </a:p>
          <a:p>
            <a:pPr marL="457200" indent="-457200">
              <a:buFont typeface="+mj-lt"/>
              <a:buAutoNum type="arabicPeriod"/>
            </a:pPr>
            <a:r>
              <a:rPr lang="zh-TW" altLang="en-US" sz="3200" dirty="0"/>
              <a:t>脂肪、芳香成分：香味溶在脂肪中再慢慢散發出來</a:t>
            </a:r>
            <a:endParaRPr lang="en-US" altLang="zh-TW" sz="3200" dirty="0"/>
          </a:p>
          <a:p>
            <a:pPr marL="457200" indent="-457200">
              <a:buFont typeface="+mj-lt"/>
              <a:buAutoNum type="arabicPeriod"/>
            </a:pPr>
            <a:r>
              <a:rPr lang="zh-TW" altLang="en-US" sz="3200" dirty="0"/>
              <a:t>蛋白質、醣類</a:t>
            </a:r>
            <a:r>
              <a:rPr lang="en-US" altLang="zh-TW" sz="3200" dirty="0"/>
              <a:t>…</a:t>
            </a:r>
          </a:p>
          <a:p>
            <a:pPr marL="457200" indent="-457200">
              <a:buFont typeface="+mj-lt"/>
              <a:buAutoNum type="arabicPeriod"/>
            </a:pPr>
            <a:endParaRPr lang="zh-TW" altLang="en-US" sz="2000" dirty="0"/>
          </a:p>
        </p:txBody>
      </p:sp>
    </p:spTree>
    <p:extLst>
      <p:ext uri="{BB962C8B-B14F-4D97-AF65-F5344CB8AC3E}">
        <p14:creationId xmlns:p14="http://schemas.microsoft.com/office/powerpoint/2010/main" val="276247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106016" y="628930"/>
            <a:ext cx="12015646" cy="6050166"/>
          </a:xfrm>
        </p:spPr>
      </p:pic>
      <p:sp>
        <p:nvSpPr>
          <p:cNvPr id="7" name="橢圓 6"/>
          <p:cNvSpPr/>
          <p:nvPr/>
        </p:nvSpPr>
        <p:spPr>
          <a:xfrm>
            <a:off x="2663687" y="3591339"/>
            <a:ext cx="914400" cy="344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875722" y="2875722"/>
            <a:ext cx="848139" cy="596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133600" y="3193774"/>
            <a:ext cx="861391" cy="3975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238539" y="2875722"/>
            <a:ext cx="636104" cy="715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42950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巴西</a:t>
            </a:r>
          </a:p>
        </p:txBody>
      </p:sp>
      <p:pic>
        <p:nvPicPr>
          <p:cNvPr id="4" name="內容版面配置區 3"/>
          <p:cNvPicPr>
            <a:picLocks noGrp="1" noChangeAspect="1"/>
          </p:cNvPicPr>
          <p:nvPr>
            <p:ph idx="1"/>
          </p:nvPr>
        </p:nvPicPr>
        <p:blipFill>
          <a:blip r:embed="rId2"/>
          <a:stretch>
            <a:fillRect/>
          </a:stretch>
        </p:blipFill>
        <p:spPr>
          <a:xfrm>
            <a:off x="3431682" y="618518"/>
            <a:ext cx="6865257" cy="5700616"/>
          </a:xfrm>
        </p:spPr>
      </p:pic>
    </p:spTree>
    <p:extLst>
      <p:ext uri="{BB962C8B-B14F-4D97-AF65-F5344CB8AC3E}">
        <p14:creationId xmlns:p14="http://schemas.microsoft.com/office/powerpoint/2010/main" val="33725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8681" y="62258"/>
            <a:ext cx="9905998" cy="1478570"/>
          </a:xfrm>
        </p:spPr>
        <p:txBody>
          <a:bodyPr/>
          <a:lstStyle/>
          <a:p>
            <a:pPr algn="ctr"/>
            <a:r>
              <a:rPr lang="zh-TW" altLang="en-US" b="1" dirty="0"/>
              <a:t>咖啡豆產國</a:t>
            </a:r>
            <a:r>
              <a:rPr lang="en-US" altLang="zh-TW" b="1" dirty="0"/>
              <a:t>No.1</a:t>
            </a:r>
            <a:endParaRPr lang="zh-TW" alt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2621513012"/>
              </p:ext>
            </p:extLst>
          </p:nvPr>
        </p:nvGraphicFramePr>
        <p:xfrm>
          <a:off x="1470991" y="1152939"/>
          <a:ext cx="9588348" cy="5455920"/>
        </p:xfrm>
        <a:graphic>
          <a:graphicData uri="http://schemas.openxmlformats.org/drawingml/2006/table">
            <a:tbl>
              <a:tblPr firstRow="1" bandRow="1">
                <a:tableStyleId>{5940675A-B579-460E-94D1-54222C63F5DA}</a:tableStyleId>
              </a:tblPr>
              <a:tblGrid>
                <a:gridCol w="4386522">
                  <a:extLst>
                    <a:ext uri="{9D8B030D-6E8A-4147-A177-3AD203B41FA5}">
                      <a16:colId xmlns:a16="http://schemas.microsoft.com/office/drawing/2014/main" val="2051402384"/>
                    </a:ext>
                  </a:extLst>
                </a:gridCol>
                <a:gridCol w="5201826">
                  <a:extLst>
                    <a:ext uri="{9D8B030D-6E8A-4147-A177-3AD203B41FA5}">
                      <a16:colId xmlns:a16="http://schemas.microsoft.com/office/drawing/2014/main" val="2031714332"/>
                    </a:ext>
                  </a:extLst>
                </a:gridCol>
              </a:tblGrid>
              <a:tr h="505952">
                <a:tc>
                  <a:txBody>
                    <a:bodyPr/>
                    <a:lstStyle/>
                    <a:p>
                      <a:pPr algn="ctr"/>
                      <a:r>
                        <a:rPr lang="zh-TW" altLang="en-US" sz="2800" dirty="0"/>
                        <a:t>咖啡的主要產國</a:t>
                      </a:r>
                    </a:p>
                  </a:txBody>
                  <a:tcPr anchor="ctr"/>
                </a:tc>
                <a:tc>
                  <a:txBody>
                    <a:bodyPr/>
                    <a:lstStyle/>
                    <a:p>
                      <a:pPr algn="ctr"/>
                      <a:r>
                        <a:rPr lang="zh-TW" altLang="en-US" sz="2800" dirty="0"/>
                        <a:t>特 性</a:t>
                      </a:r>
                    </a:p>
                  </a:txBody>
                  <a:tcPr anchor="ctr"/>
                </a:tc>
                <a:extLst>
                  <a:ext uri="{0D108BD9-81ED-4DB2-BD59-A6C34878D82A}">
                    <a16:rowId xmlns:a16="http://schemas.microsoft.com/office/drawing/2014/main" val="3937419033"/>
                  </a:ext>
                </a:extLst>
              </a:tr>
              <a:tr h="4821422">
                <a:tc>
                  <a:txBody>
                    <a:bodyPr/>
                    <a:lstStyle/>
                    <a:p>
                      <a:pPr algn="ctr"/>
                      <a:r>
                        <a:rPr lang="zh-TW" altLang="en-US" sz="2800" dirty="0"/>
                        <a:t>巴 西</a:t>
                      </a:r>
                    </a:p>
                    <a:p>
                      <a:pPr algn="ctr"/>
                      <a:r>
                        <a:rPr lang="en-US" sz="2800" dirty="0"/>
                        <a:t>Brazil</a:t>
                      </a:r>
                    </a:p>
                  </a:txBody>
                  <a:tcPr anchor="ctr"/>
                </a:tc>
                <a:tc>
                  <a:txBody>
                    <a:bodyPr/>
                    <a:lstStyle/>
                    <a:p>
                      <a:pPr algn="l"/>
                      <a:r>
                        <a:rPr lang="en-US" altLang="zh-TW" sz="2000" dirty="0"/>
                        <a:t>〈1〉</a:t>
                      </a:r>
                      <a:r>
                        <a:rPr lang="zh-TW" altLang="en-US" sz="2000" dirty="0"/>
                        <a:t>產量：咖啡生產量佔世界總量的</a:t>
                      </a:r>
                      <a:r>
                        <a:rPr lang="en-US" altLang="zh-TW" sz="2000" dirty="0"/>
                        <a:t>1/3</a:t>
                      </a:r>
                      <a:r>
                        <a:rPr lang="zh-TW" altLang="en-US" sz="2000" dirty="0"/>
                        <a:t>，是咖啡最大的生產國。</a:t>
                      </a:r>
                      <a:endParaRPr lang="en-US" altLang="zh-TW" sz="2000" dirty="0"/>
                    </a:p>
                    <a:p>
                      <a:pPr algn="l"/>
                      <a:endParaRPr lang="zh-TW" altLang="en-US" sz="2000" dirty="0"/>
                    </a:p>
                    <a:p>
                      <a:pPr algn="l"/>
                      <a:r>
                        <a:rPr lang="en-US" altLang="zh-TW" sz="2000" dirty="0"/>
                        <a:t>〈2〉</a:t>
                      </a:r>
                      <a:r>
                        <a:rPr lang="zh-TW" altLang="en-US" sz="2000" dirty="0"/>
                        <a:t>品質：因為生產的咖啡品質平均，所以少有較極優良等級的咖啡豆，所以一般被認為是混合調配時不可缺少咖啡豆。</a:t>
                      </a:r>
                      <a:endParaRPr lang="en-US" altLang="zh-TW" sz="2000" dirty="0"/>
                    </a:p>
                    <a:p>
                      <a:pPr algn="l"/>
                      <a:endParaRPr lang="en-US" altLang="zh-TW" sz="2000" dirty="0"/>
                    </a:p>
                    <a:p>
                      <a:pPr algn="l"/>
                      <a:r>
                        <a:rPr lang="en-US" altLang="zh-TW" sz="2000" dirty="0"/>
                        <a:t>〈3〉</a:t>
                      </a:r>
                      <a:r>
                        <a:rPr lang="zh-TW" altLang="en-US" sz="2000" dirty="0"/>
                        <a:t>著名品種：巴西咖啡的眾多品種中以</a:t>
                      </a:r>
                      <a:r>
                        <a:rPr lang="en-US" altLang="zh-TW" sz="2000" dirty="0"/>
                        <a:t>Santos</a:t>
                      </a:r>
                      <a:r>
                        <a:rPr lang="zh-TW" altLang="en-US" sz="2000" dirty="0"/>
                        <a:t>較著名，其次是</a:t>
                      </a:r>
                      <a:r>
                        <a:rPr lang="en-US" altLang="zh-TW" sz="2000" dirty="0"/>
                        <a:t>Rio</a:t>
                      </a:r>
                      <a:r>
                        <a:rPr lang="zh-TW" altLang="en-US" sz="2000" dirty="0"/>
                        <a:t>。</a:t>
                      </a:r>
                      <a:endParaRPr lang="en-US" altLang="zh-TW" sz="2000" dirty="0"/>
                    </a:p>
                    <a:p>
                      <a:pPr algn="l"/>
                      <a:endParaRPr lang="zh-TW" altLang="en-US" sz="2000" dirty="0"/>
                    </a:p>
                    <a:p>
                      <a:pPr algn="l"/>
                      <a:r>
                        <a:rPr lang="en-US" altLang="zh-TW" sz="2000" dirty="0"/>
                        <a:t>〈4〉</a:t>
                      </a:r>
                      <a:r>
                        <a:rPr lang="zh-TW" altLang="en-US" sz="2000" dirty="0"/>
                        <a:t>味道特徵：溫和、酸苦適中、香味柔和。</a:t>
                      </a:r>
                      <a:endParaRPr lang="en-US" altLang="zh-TW" sz="2000" dirty="0"/>
                    </a:p>
                    <a:p>
                      <a:pPr algn="l"/>
                      <a:endParaRPr lang="zh-TW" altLang="en-US" sz="2000" dirty="0"/>
                    </a:p>
                    <a:p>
                      <a:pPr algn="l"/>
                      <a:r>
                        <a:rPr lang="en-US" altLang="zh-TW" sz="2000" dirty="0"/>
                        <a:t>〈5〉</a:t>
                      </a:r>
                      <a:r>
                        <a:rPr lang="zh-TW" altLang="en-US" sz="2000" dirty="0"/>
                        <a:t>最佳品質產地：目前以在聖保羅北部里俾隆、培羅多、富朗喀是為巴西咖啡的最佳品質產地。</a:t>
                      </a:r>
                    </a:p>
                    <a:p>
                      <a:pPr algn="ctr"/>
                      <a:r>
                        <a:rPr lang="zh-TW" altLang="en-US" sz="1800" dirty="0"/>
                        <a:t> </a:t>
                      </a:r>
                    </a:p>
                  </a:txBody>
                  <a:tcPr anchor="ctr"/>
                </a:tc>
                <a:extLst>
                  <a:ext uri="{0D108BD9-81ED-4DB2-BD59-A6C34878D82A}">
                    <a16:rowId xmlns:a16="http://schemas.microsoft.com/office/drawing/2014/main" val="1415271932"/>
                  </a:ext>
                </a:extLst>
              </a:tr>
            </a:tbl>
          </a:graphicData>
        </a:graphic>
      </p:graphicFrame>
      <p:sp>
        <p:nvSpPr>
          <p:cNvPr id="3" name="矩形 2"/>
          <p:cNvSpPr/>
          <p:nvPr/>
        </p:nvSpPr>
        <p:spPr>
          <a:xfrm>
            <a:off x="9658443" y="229609"/>
            <a:ext cx="902811" cy="523220"/>
          </a:xfrm>
          <a:prstGeom prst="rect">
            <a:avLst/>
          </a:prstGeom>
          <a:noFill/>
        </p:spPr>
        <p:txBody>
          <a:bodyPr wrap="none" lIns="91440" tIns="45720" rIns="91440" bIns="45720">
            <a:spAutoFit/>
          </a:bodyPr>
          <a:lstStyle/>
          <a:p>
            <a:pPr algn="ctr"/>
            <a:r>
              <a:rPr lang="zh-TW" altLang="en-US" sz="2800" b="0" cap="none" spc="0" dirty="0">
                <a:ln w="0"/>
                <a:solidFill>
                  <a:schemeClr val="tx1"/>
                </a:solidFill>
                <a:effectLst>
                  <a:outerShdw blurRad="38100" dist="19050" dir="2700000" algn="tl" rotWithShape="0">
                    <a:schemeClr val="dk1">
                      <a:alpha val="40000"/>
                    </a:schemeClr>
                  </a:outerShdw>
                </a:effectLst>
                <a:hlinkClick r:id="rId2" action="ppaction://hlinksldjump"/>
              </a:rPr>
              <a:t>重點</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305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哥倫比亞</a:t>
            </a:r>
          </a:p>
        </p:txBody>
      </p:sp>
      <p:pic>
        <p:nvPicPr>
          <p:cNvPr id="4" name="內容版面配置區 3"/>
          <p:cNvPicPr>
            <a:picLocks noGrp="1" noChangeAspect="1"/>
          </p:cNvPicPr>
          <p:nvPr>
            <p:ph idx="1"/>
          </p:nvPr>
        </p:nvPicPr>
        <p:blipFill>
          <a:blip r:embed="rId2"/>
          <a:stretch>
            <a:fillRect/>
          </a:stretch>
        </p:blipFill>
        <p:spPr>
          <a:xfrm>
            <a:off x="3784088" y="618518"/>
            <a:ext cx="7029685" cy="6166390"/>
          </a:xfrm>
        </p:spPr>
      </p:pic>
    </p:spTree>
    <p:extLst>
      <p:ext uri="{BB962C8B-B14F-4D97-AF65-F5344CB8AC3E}">
        <p14:creationId xmlns:p14="http://schemas.microsoft.com/office/powerpoint/2010/main" val="1209217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3" y="167350"/>
            <a:ext cx="9905998" cy="1478570"/>
          </a:xfrm>
        </p:spPr>
        <p:txBody>
          <a:bodyPr/>
          <a:lstStyle/>
          <a:p>
            <a:pPr algn="ctr"/>
            <a:r>
              <a:rPr lang="zh-TW" altLang="en-US" b="1" dirty="0">
                <a:solidFill>
                  <a:prstClr val="white"/>
                </a:solidFill>
              </a:rPr>
              <a:t>咖啡豆產國</a:t>
            </a:r>
            <a:r>
              <a:rPr lang="en-US" altLang="zh-TW" b="1" dirty="0">
                <a:solidFill>
                  <a:prstClr val="white"/>
                </a:solidFill>
              </a:rPr>
              <a:t>No.2</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23953458"/>
              </p:ext>
            </p:extLst>
          </p:nvPr>
        </p:nvGraphicFramePr>
        <p:xfrm>
          <a:off x="1141413" y="1448587"/>
          <a:ext cx="9906000" cy="487680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3597863023"/>
                    </a:ext>
                  </a:extLst>
                </a:gridCol>
                <a:gridCol w="4953000">
                  <a:extLst>
                    <a:ext uri="{9D8B030D-6E8A-4147-A177-3AD203B41FA5}">
                      <a16:colId xmlns:a16="http://schemas.microsoft.com/office/drawing/2014/main" val="2755156954"/>
                    </a:ext>
                  </a:extLst>
                </a:gridCol>
              </a:tblGrid>
              <a:tr h="0">
                <a:tc>
                  <a:txBody>
                    <a:bodyPr/>
                    <a:lstStyle/>
                    <a:p>
                      <a:pPr algn="ctr"/>
                      <a:r>
                        <a:rPr lang="zh-TW" altLang="en-US" sz="2800" dirty="0"/>
                        <a:t>咖啡的主要產國</a:t>
                      </a:r>
                    </a:p>
                  </a:txBody>
                  <a:tcPr anchor="ctr"/>
                </a:tc>
                <a:tc>
                  <a:txBody>
                    <a:bodyPr/>
                    <a:lstStyle/>
                    <a:p>
                      <a:pPr algn="ctr"/>
                      <a:r>
                        <a:rPr lang="zh-TW" altLang="en-US" sz="2800" dirty="0"/>
                        <a:t>特 性</a:t>
                      </a:r>
                    </a:p>
                  </a:txBody>
                  <a:tcPr anchor="ctr"/>
                </a:tc>
                <a:extLst>
                  <a:ext uri="{0D108BD9-81ED-4DB2-BD59-A6C34878D82A}">
                    <a16:rowId xmlns:a16="http://schemas.microsoft.com/office/drawing/2014/main" val="3590622076"/>
                  </a:ext>
                </a:extLst>
              </a:tr>
              <a:tr h="4205606">
                <a:tc>
                  <a:txBody>
                    <a:bodyPr/>
                    <a:lstStyle/>
                    <a:p>
                      <a:pPr algn="ctr"/>
                      <a:r>
                        <a:rPr lang="zh-TW" altLang="en-US" sz="2800" dirty="0"/>
                        <a:t>哥 倫 比 亞</a:t>
                      </a:r>
                    </a:p>
                    <a:p>
                      <a:pPr algn="ctr"/>
                      <a:r>
                        <a:rPr lang="en-US" sz="2800" dirty="0" err="1"/>
                        <a:t>Colombir</a:t>
                      </a:r>
                      <a:endParaRPr lang="en-US" sz="2000" dirty="0"/>
                    </a:p>
                  </a:txBody>
                  <a:tcPr anchor="ctr"/>
                </a:tc>
                <a:tc>
                  <a:txBody>
                    <a:bodyPr/>
                    <a:lstStyle/>
                    <a:p>
                      <a:pPr algn="l"/>
                      <a:r>
                        <a:rPr lang="en-US" altLang="zh-TW" sz="2000" dirty="0"/>
                        <a:t>〈1〉</a:t>
                      </a:r>
                      <a:r>
                        <a:rPr lang="zh-TW" altLang="en-US" sz="2000" dirty="0"/>
                        <a:t>產量：哥倫比亞為世界第二大生產國，生產量占世界總產量的</a:t>
                      </a:r>
                      <a:r>
                        <a:rPr lang="en-US" altLang="zh-TW" sz="2000" dirty="0"/>
                        <a:t>12%</a:t>
                      </a:r>
                      <a:r>
                        <a:rPr lang="zh-TW" altLang="en-US" sz="2000" dirty="0"/>
                        <a:t>，僅次於巴西。</a:t>
                      </a:r>
                      <a:endParaRPr lang="en-US" altLang="zh-TW" sz="2000" dirty="0"/>
                    </a:p>
                    <a:p>
                      <a:pPr algn="l"/>
                      <a:endParaRPr lang="zh-TW" altLang="en-US" sz="2000" dirty="0"/>
                    </a:p>
                    <a:p>
                      <a:pPr algn="l"/>
                      <a:r>
                        <a:rPr lang="en-US" altLang="zh-TW" sz="2000" dirty="0"/>
                        <a:t>〈2〉</a:t>
                      </a:r>
                      <a:r>
                        <a:rPr lang="zh-TW" altLang="en-US" sz="2000" dirty="0"/>
                        <a:t>品質：其咖啡之醇位居於世界第一。</a:t>
                      </a:r>
                      <a:endParaRPr lang="en-US" altLang="zh-TW" sz="2000" dirty="0"/>
                    </a:p>
                    <a:p>
                      <a:pPr algn="l"/>
                      <a:endParaRPr lang="zh-TW" altLang="en-US" sz="2000" dirty="0"/>
                    </a:p>
                    <a:p>
                      <a:pPr algn="l"/>
                      <a:r>
                        <a:rPr lang="en-US" altLang="zh-TW" sz="2000" dirty="0"/>
                        <a:t>〈3〉</a:t>
                      </a:r>
                      <a:r>
                        <a:rPr lang="zh-TW" altLang="en-US" sz="2000" dirty="0"/>
                        <a:t>著名品種：</a:t>
                      </a:r>
                      <a:r>
                        <a:rPr lang="en-US" altLang="zh-TW" sz="2000" dirty="0"/>
                        <a:t>Bogota</a:t>
                      </a:r>
                      <a:r>
                        <a:rPr lang="zh-TW" altLang="en-US" sz="2000" dirty="0"/>
                        <a:t>咖啡被視為哥倫比亞所生產最好的咖啡之一，它的酸味低於曼特寧，但在濃度和口感上卻一樣豐富。</a:t>
                      </a:r>
                      <a:endParaRPr lang="en-US" altLang="zh-TW" sz="2000" dirty="0"/>
                    </a:p>
                    <a:p>
                      <a:pPr algn="l"/>
                      <a:endParaRPr lang="zh-TW" altLang="en-US" sz="2000" dirty="0"/>
                    </a:p>
                    <a:p>
                      <a:pPr algn="l"/>
                      <a:r>
                        <a:rPr lang="en-US" altLang="zh-TW" sz="2000" dirty="0"/>
                        <a:t>〈4〉</a:t>
                      </a:r>
                      <a:r>
                        <a:rPr lang="zh-TW" altLang="en-US" sz="2000" dirty="0"/>
                        <a:t>味道特徵：具有酸味、香味豐富而獨特，無論是單飲或混合都非常適宜。</a:t>
                      </a:r>
                      <a:endParaRPr lang="en-US" altLang="zh-TW" sz="2000" dirty="0"/>
                    </a:p>
                    <a:p>
                      <a:pPr algn="l"/>
                      <a:endParaRPr lang="zh-TW" altLang="en-US" sz="2000" dirty="0"/>
                    </a:p>
                    <a:p>
                      <a:pPr algn="l"/>
                      <a:r>
                        <a:rPr lang="en-US" altLang="zh-TW" sz="2000" dirty="0"/>
                        <a:t>〈5〉</a:t>
                      </a:r>
                      <a:r>
                        <a:rPr lang="zh-TW" altLang="en-US" sz="2000" dirty="0"/>
                        <a:t>外型：生產的咖啡豆粒大渾圓，呈淡綠色</a:t>
                      </a:r>
                    </a:p>
                  </a:txBody>
                  <a:tcPr anchor="ctr"/>
                </a:tc>
                <a:extLst>
                  <a:ext uri="{0D108BD9-81ED-4DB2-BD59-A6C34878D82A}">
                    <a16:rowId xmlns:a16="http://schemas.microsoft.com/office/drawing/2014/main" val="910725259"/>
                  </a:ext>
                </a:extLst>
              </a:tr>
            </a:tbl>
          </a:graphicData>
        </a:graphic>
      </p:graphicFrame>
      <p:sp>
        <p:nvSpPr>
          <p:cNvPr id="3" name="矩形 2"/>
          <p:cNvSpPr/>
          <p:nvPr/>
        </p:nvSpPr>
        <p:spPr>
          <a:xfrm>
            <a:off x="9567237" y="721969"/>
            <a:ext cx="902811" cy="523220"/>
          </a:xfrm>
          <a:prstGeom prst="rect">
            <a:avLst/>
          </a:prstGeom>
        </p:spPr>
        <p:txBody>
          <a:bodyPr wrap="none">
            <a:spAutoFit/>
          </a:bodyPr>
          <a:lstStyle/>
          <a:p>
            <a:pPr algn="ctr"/>
            <a:r>
              <a:rPr lang="zh-TW" altLang="en-US" sz="2800" dirty="0">
                <a:ln w="0"/>
                <a:effectLst>
                  <a:outerShdw blurRad="38100" dist="19050" dir="2700000" algn="tl" rotWithShape="0">
                    <a:schemeClr val="dk1">
                      <a:alpha val="40000"/>
                    </a:schemeClr>
                  </a:outerShdw>
                </a:effectLst>
                <a:hlinkClick r:id="rId2" action="ppaction://hlinksldjump"/>
              </a:rPr>
              <a:t>重點</a:t>
            </a:r>
            <a:endParaRPr lang="zh-TW" altLang="en-US"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7261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4178" y="194448"/>
            <a:ext cx="9905998" cy="1478570"/>
          </a:xfrm>
        </p:spPr>
        <p:txBody>
          <a:bodyPr/>
          <a:lstStyle/>
          <a:p>
            <a:r>
              <a:rPr lang="zh-TW" altLang="en-US" dirty="0"/>
              <a:t>牙買加</a:t>
            </a:r>
          </a:p>
        </p:txBody>
      </p:sp>
      <p:pic>
        <p:nvPicPr>
          <p:cNvPr id="6" name="圖片 5"/>
          <p:cNvPicPr>
            <a:picLocks noChangeAspect="1"/>
          </p:cNvPicPr>
          <p:nvPr/>
        </p:nvPicPr>
        <p:blipFill>
          <a:blip r:embed="rId2"/>
          <a:stretch>
            <a:fillRect/>
          </a:stretch>
        </p:blipFill>
        <p:spPr>
          <a:xfrm>
            <a:off x="1018117" y="1358399"/>
            <a:ext cx="9926435" cy="5201376"/>
          </a:xfrm>
          <a:prstGeom prst="rect">
            <a:avLst/>
          </a:prstGeom>
        </p:spPr>
      </p:pic>
      <p:sp>
        <p:nvSpPr>
          <p:cNvPr id="7" name="橢圓 6"/>
          <p:cNvSpPr/>
          <p:nvPr/>
        </p:nvSpPr>
        <p:spPr>
          <a:xfrm>
            <a:off x="8600661" y="4500030"/>
            <a:ext cx="834887" cy="9541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2876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44283" y="184178"/>
            <a:ext cx="9905998" cy="1478570"/>
          </a:xfrm>
        </p:spPr>
        <p:txBody>
          <a:bodyPr/>
          <a:lstStyle/>
          <a:p>
            <a:pPr algn="ctr"/>
            <a:r>
              <a:rPr lang="zh-TW" altLang="en-US" b="1" dirty="0">
                <a:solidFill>
                  <a:prstClr val="white"/>
                </a:solidFill>
              </a:rPr>
              <a:t>咖啡豆產國</a:t>
            </a:r>
            <a:r>
              <a:rPr lang="en-US" altLang="zh-TW" b="1" dirty="0">
                <a:solidFill>
                  <a:prstClr val="white"/>
                </a:solidFill>
              </a:rPr>
              <a:t>No.3</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1349119"/>
              </p:ext>
            </p:extLst>
          </p:nvPr>
        </p:nvGraphicFramePr>
        <p:xfrm>
          <a:off x="1244283" y="1365568"/>
          <a:ext cx="9906000" cy="499872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733513228"/>
                    </a:ext>
                  </a:extLst>
                </a:gridCol>
                <a:gridCol w="4953000">
                  <a:extLst>
                    <a:ext uri="{9D8B030D-6E8A-4147-A177-3AD203B41FA5}">
                      <a16:colId xmlns:a16="http://schemas.microsoft.com/office/drawing/2014/main" val="2904808081"/>
                    </a:ext>
                  </a:extLst>
                </a:gridCol>
              </a:tblGrid>
              <a:tr h="370840">
                <a:tc>
                  <a:txBody>
                    <a:bodyPr/>
                    <a:lstStyle/>
                    <a:p>
                      <a:pPr algn="ctr"/>
                      <a:r>
                        <a:rPr lang="zh-TW" altLang="en-US" sz="2800" dirty="0"/>
                        <a:t>咖啡的主要產國</a:t>
                      </a:r>
                    </a:p>
                  </a:txBody>
                  <a:tcPr anchor="ctr"/>
                </a:tc>
                <a:tc>
                  <a:txBody>
                    <a:bodyPr/>
                    <a:lstStyle/>
                    <a:p>
                      <a:pPr algn="ctr"/>
                      <a:r>
                        <a:rPr lang="zh-TW" altLang="en-US" sz="2800" dirty="0"/>
                        <a:t>特 性</a:t>
                      </a:r>
                    </a:p>
                  </a:txBody>
                  <a:tcPr anchor="ctr"/>
                </a:tc>
                <a:extLst>
                  <a:ext uri="{0D108BD9-81ED-4DB2-BD59-A6C34878D82A}">
                    <a16:rowId xmlns:a16="http://schemas.microsoft.com/office/drawing/2014/main" val="1234901995"/>
                  </a:ext>
                </a:extLst>
              </a:tr>
              <a:tr h="370840">
                <a:tc>
                  <a:txBody>
                    <a:bodyPr/>
                    <a:lstStyle/>
                    <a:p>
                      <a:pPr algn="ctr"/>
                      <a:r>
                        <a:rPr lang="zh-TW" altLang="en-US" sz="2800" dirty="0"/>
                        <a:t>牙 買 加</a:t>
                      </a:r>
                    </a:p>
                    <a:p>
                      <a:pPr algn="ctr"/>
                      <a:r>
                        <a:rPr lang="en-US" sz="2800" dirty="0"/>
                        <a:t>Jamaica</a:t>
                      </a:r>
                      <a:endParaRPr lang="en-US" dirty="0"/>
                    </a:p>
                  </a:txBody>
                  <a:tcPr anchor="ctr"/>
                </a:tc>
                <a:tc>
                  <a:txBody>
                    <a:bodyPr/>
                    <a:lstStyle/>
                    <a:p>
                      <a:pPr algn="l"/>
                      <a:r>
                        <a:rPr lang="en-US" altLang="zh-TW" dirty="0"/>
                        <a:t>〈1〉</a:t>
                      </a:r>
                      <a:r>
                        <a:rPr lang="zh-TW" altLang="en-US" dirty="0"/>
                        <a:t>品質：品質為兩極化，低地所生長的咖啡品質非常普通，用來製作或混合為廉價咖啡，但高地所生產的咖啡則被視為世界上最高級的品種，也被視為是世界上最有名、最昂貴和最具爭議性的咖啡。</a:t>
                      </a:r>
                      <a:endParaRPr lang="en-US" altLang="zh-TW" dirty="0"/>
                    </a:p>
                    <a:p>
                      <a:pPr algn="l"/>
                      <a:endParaRPr lang="zh-TW" altLang="en-US" dirty="0"/>
                    </a:p>
                    <a:p>
                      <a:pPr algn="l"/>
                      <a:r>
                        <a:rPr lang="en-US" altLang="zh-TW" dirty="0"/>
                        <a:t>〈2〉</a:t>
                      </a:r>
                      <a:r>
                        <a:rPr lang="zh-TW" altLang="en-US" dirty="0"/>
                        <a:t>著名品種：牙買加為聞名於世之</a:t>
                      </a:r>
                      <a:r>
                        <a:rPr lang="en-US" altLang="zh-TW" dirty="0"/>
                        <a:t>~</a:t>
                      </a:r>
                      <a:r>
                        <a:rPr lang="zh-TW" altLang="en-US" dirty="0"/>
                        <a:t>藍山咖啡</a:t>
                      </a:r>
                      <a:r>
                        <a:rPr lang="en-US" altLang="zh-TW" dirty="0"/>
                        <a:t>~</a:t>
                      </a:r>
                      <a:r>
                        <a:rPr lang="zh-TW" altLang="en-US" dirty="0"/>
                        <a:t>的出產地，由於產量極少價錢昂貴，所以市面上很少見。</a:t>
                      </a:r>
                      <a:endParaRPr lang="en-US" altLang="zh-TW" dirty="0"/>
                    </a:p>
                    <a:p>
                      <a:pPr algn="l"/>
                      <a:endParaRPr lang="zh-TW" altLang="en-US" dirty="0"/>
                    </a:p>
                    <a:p>
                      <a:pPr algn="l"/>
                      <a:r>
                        <a:rPr lang="en-US" altLang="zh-TW" dirty="0"/>
                        <a:t>〈3〉</a:t>
                      </a:r>
                      <a:r>
                        <a:rPr lang="zh-TW" altLang="en-US" dirty="0"/>
                        <a:t>味道特徵：具有咖啡的所有特質，口味芳醇豐富、濃郁適度和完美的酸 味，三味 </a:t>
                      </a:r>
                      <a:r>
                        <a:rPr lang="en-US" altLang="zh-TW" dirty="0"/>
                        <a:t>( </a:t>
                      </a:r>
                      <a:r>
                        <a:rPr lang="zh-TW" altLang="en-US" dirty="0"/>
                        <a:t>甘、酸、苦 </a:t>
                      </a:r>
                      <a:r>
                        <a:rPr lang="en-US" altLang="zh-TW" dirty="0"/>
                        <a:t>)</a:t>
                      </a:r>
                      <a:r>
                        <a:rPr lang="zh-TW" altLang="en-US" dirty="0"/>
                        <a:t>優卓調合，為咖啡中的極品。</a:t>
                      </a:r>
                      <a:endParaRPr lang="en-US" altLang="zh-TW" dirty="0"/>
                    </a:p>
                    <a:p>
                      <a:pPr algn="l"/>
                      <a:r>
                        <a:rPr lang="zh-TW" altLang="en-US" dirty="0"/>
                        <a:t>　</a:t>
                      </a:r>
                    </a:p>
                    <a:p>
                      <a:pPr algn="l"/>
                      <a:r>
                        <a:rPr lang="en-US" altLang="zh-TW" dirty="0"/>
                        <a:t>〈4〉</a:t>
                      </a:r>
                      <a:r>
                        <a:rPr lang="zh-TW" altLang="en-US" dirty="0"/>
                        <a:t>最佳品質產地：生長於海拔 </a:t>
                      </a:r>
                      <a:r>
                        <a:rPr lang="en-US" altLang="zh-TW" dirty="0"/>
                        <a:t>3000 </a:t>
                      </a:r>
                      <a:r>
                        <a:rPr lang="zh-TW" altLang="en-US" dirty="0"/>
                        <a:t>呎 以上的藍山區。</a:t>
                      </a:r>
                    </a:p>
                  </a:txBody>
                  <a:tcPr anchor="ctr"/>
                </a:tc>
                <a:extLst>
                  <a:ext uri="{0D108BD9-81ED-4DB2-BD59-A6C34878D82A}">
                    <a16:rowId xmlns:a16="http://schemas.microsoft.com/office/drawing/2014/main" val="1534878841"/>
                  </a:ext>
                </a:extLst>
              </a:tr>
            </a:tbl>
          </a:graphicData>
        </a:graphic>
      </p:graphicFrame>
      <p:sp>
        <p:nvSpPr>
          <p:cNvPr id="3" name="矩形 2"/>
          <p:cNvSpPr/>
          <p:nvPr/>
        </p:nvSpPr>
        <p:spPr>
          <a:xfrm>
            <a:off x="9421464" y="590207"/>
            <a:ext cx="902811" cy="523220"/>
          </a:xfrm>
          <a:prstGeom prst="rect">
            <a:avLst/>
          </a:prstGeom>
        </p:spPr>
        <p:txBody>
          <a:bodyPr wrap="none">
            <a:spAutoFit/>
          </a:bodyPr>
          <a:lstStyle/>
          <a:p>
            <a:pPr algn="ctr"/>
            <a:r>
              <a:rPr lang="zh-TW" altLang="en-US" sz="2800" dirty="0">
                <a:ln w="0"/>
                <a:effectLst>
                  <a:outerShdw blurRad="38100" dist="19050" dir="2700000" algn="tl" rotWithShape="0">
                    <a:schemeClr val="dk1">
                      <a:alpha val="40000"/>
                    </a:schemeClr>
                  </a:outerShdw>
                </a:effectLst>
                <a:hlinkClick r:id="rId2" action="ppaction://hlinksldjump"/>
              </a:rPr>
              <a:t>重點</a:t>
            </a:r>
            <a:endParaRPr lang="zh-TW" altLang="en-US"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58697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3" y="207700"/>
            <a:ext cx="9905998" cy="1478570"/>
          </a:xfrm>
        </p:spPr>
        <p:txBody>
          <a:bodyPr/>
          <a:lstStyle/>
          <a:p>
            <a:r>
              <a:rPr lang="zh-TW" altLang="en-US" dirty="0"/>
              <a:t>瓜地馬拉</a:t>
            </a:r>
          </a:p>
        </p:txBody>
      </p:sp>
      <p:pic>
        <p:nvPicPr>
          <p:cNvPr id="6" name="內容版面配置區 5"/>
          <p:cNvPicPr>
            <a:picLocks noGrp="1" noChangeAspect="1"/>
          </p:cNvPicPr>
          <p:nvPr>
            <p:ph idx="1"/>
          </p:nvPr>
        </p:nvPicPr>
        <p:blipFill>
          <a:blip r:embed="rId2"/>
          <a:stretch>
            <a:fillRect/>
          </a:stretch>
        </p:blipFill>
        <p:spPr>
          <a:xfrm>
            <a:off x="3309103" y="207700"/>
            <a:ext cx="8058807" cy="6365378"/>
          </a:xfrm>
        </p:spPr>
      </p:pic>
    </p:spTree>
    <p:extLst>
      <p:ext uri="{BB962C8B-B14F-4D97-AF65-F5344CB8AC3E}">
        <p14:creationId xmlns:p14="http://schemas.microsoft.com/office/powerpoint/2010/main" val="88873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3" y="103363"/>
            <a:ext cx="9905998" cy="1478570"/>
          </a:xfrm>
        </p:spPr>
        <p:txBody>
          <a:bodyPr>
            <a:normAutofit/>
          </a:bodyPr>
          <a:lstStyle/>
          <a:p>
            <a:pPr algn="ctr"/>
            <a:r>
              <a:rPr lang="zh-TW" altLang="en-US" sz="4800" dirty="0"/>
              <a:t>咖啡果實的構造</a:t>
            </a:r>
          </a:p>
        </p:txBody>
      </p:sp>
      <p:pic>
        <p:nvPicPr>
          <p:cNvPr id="4" name="內容版面配置區 3"/>
          <p:cNvPicPr>
            <a:picLocks noGrp="1" noChangeAspect="1"/>
          </p:cNvPicPr>
          <p:nvPr>
            <p:ph idx="1"/>
          </p:nvPr>
        </p:nvPicPr>
        <p:blipFill>
          <a:blip r:embed="rId2"/>
          <a:stretch>
            <a:fillRect/>
          </a:stretch>
        </p:blipFill>
        <p:spPr>
          <a:xfrm>
            <a:off x="2030412" y="1581933"/>
            <a:ext cx="8128000" cy="4656323"/>
          </a:xfrm>
          <a:prstGeom prst="rect">
            <a:avLst/>
          </a:prstGeom>
        </p:spPr>
      </p:pic>
      <p:sp>
        <p:nvSpPr>
          <p:cNvPr id="3" name="矩形 2"/>
          <p:cNvSpPr/>
          <p:nvPr/>
        </p:nvSpPr>
        <p:spPr>
          <a:xfrm>
            <a:off x="10158412" y="5776591"/>
            <a:ext cx="1052927" cy="461665"/>
          </a:xfrm>
          <a:prstGeom prst="rect">
            <a:avLst/>
          </a:prstGeom>
          <a:noFill/>
        </p:spPr>
        <p:txBody>
          <a:bodyPr wrap="square" lIns="91440" tIns="45720" rIns="91440" bIns="45720">
            <a:spAutoFit/>
          </a:bodyPr>
          <a:lstStyle/>
          <a:p>
            <a:pPr algn="ctr"/>
            <a:r>
              <a:rPr lang="zh-TW" altLang="en-US" sz="2400" dirty="0">
                <a:ln w="0"/>
                <a:effectLst>
                  <a:outerShdw blurRad="38100" dist="19050" dir="2700000" algn="tl" rotWithShape="0">
                    <a:schemeClr val="dk1">
                      <a:alpha val="40000"/>
                    </a:schemeClr>
                  </a:outerShdw>
                </a:effectLst>
                <a:hlinkClick r:id="rId3" action="ppaction://hlinksldjump"/>
              </a:rPr>
              <a:t>活動</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2008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a:solidFill>
                  <a:prstClr val="white"/>
                </a:solidFill>
              </a:rPr>
              <a:t>咖啡豆產國</a:t>
            </a:r>
            <a:r>
              <a:rPr lang="en-US" altLang="zh-TW" b="1">
                <a:solidFill>
                  <a:prstClr val="white"/>
                </a:solidFill>
              </a:rPr>
              <a:t>No.4</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415352183"/>
              </p:ext>
            </p:extLst>
          </p:nvPr>
        </p:nvGraphicFramePr>
        <p:xfrm>
          <a:off x="1141413" y="2097088"/>
          <a:ext cx="9906000" cy="390144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1756445858"/>
                    </a:ext>
                  </a:extLst>
                </a:gridCol>
                <a:gridCol w="4953000">
                  <a:extLst>
                    <a:ext uri="{9D8B030D-6E8A-4147-A177-3AD203B41FA5}">
                      <a16:colId xmlns:a16="http://schemas.microsoft.com/office/drawing/2014/main" val="3174560075"/>
                    </a:ext>
                  </a:extLst>
                </a:gridCol>
              </a:tblGrid>
              <a:tr h="370840">
                <a:tc>
                  <a:txBody>
                    <a:bodyPr/>
                    <a:lstStyle/>
                    <a:p>
                      <a:pPr algn="ctr"/>
                      <a:r>
                        <a:rPr lang="zh-TW" altLang="EN-US" sz="2800" dirty="0"/>
                        <a:t>咖啡的主要產國</a:t>
                      </a:r>
                    </a:p>
                  </a:txBody>
                  <a:tcPr anchor="ctr"/>
                </a:tc>
                <a:tc>
                  <a:txBody>
                    <a:bodyPr/>
                    <a:lstStyle/>
                    <a:p>
                      <a:pPr algn="ctr"/>
                      <a:r>
                        <a:rPr lang="zh-TW" altLang="EN-US" sz="2800" dirty="0"/>
                        <a:t>特 性</a:t>
                      </a:r>
                    </a:p>
                  </a:txBody>
                  <a:tcPr anchor="ctr"/>
                </a:tc>
                <a:extLst>
                  <a:ext uri="{0D108BD9-81ED-4DB2-BD59-A6C34878D82A}">
                    <a16:rowId xmlns:a16="http://schemas.microsoft.com/office/drawing/2014/main" val="3510074611"/>
                  </a:ext>
                </a:extLst>
              </a:tr>
              <a:tr h="370840">
                <a:tc>
                  <a:txBody>
                    <a:bodyPr/>
                    <a:lstStyle/>
                    <a:p>
                      <a:pPr algn="ctr"/>
                      <a:r>
                        <a:rPr lang="zh-TW" altLang="EN-US" sz="2800" dirty="0"/>
                        <a:t>瓜 地 馬 拉</a:t>
                      </a:r>
                    </a:p>
                    <a:p>
                      <a:pPr algn="ctr"/>
                      <a:r>
                        <a:rPr lang="en-US" sz="2800" dirty="0"/>
                        <a:t>Guatemala</a:t>
                      </a:r>
                      <a:endParaRPr lang="en-US" sz="2000" dirty="0"/>
                    </a:p>
                  </a:txBody>
                  <a:tcPr anchor="ctr"/>
                </a:tc>
                <a:tc>
                  <a:txBody>
                    <a:bodyPr/>
                    <a:lstStyle/>
                    <a:p>
                      <a:pPr algn="l"/>
                      <a:r>
                        <a:rPr lang="en-US" altLang="ZH-TW" sz="2000" dirty="0"/>
                        <a:t>〈1〉</a:t>
                      </a:r>
                      <a:r>
                        <a:rPr lang="zh-TW" altLang="EN-US" sz="2000" dirty="0"/>
                        <a:t>品質：在瓜地馬拉皆為阿拉比卡種，在中央高地區生長著一些最好、口味最獨特的咖啡。</a:t>
                      </a:r>
                      <a:endParaRPr lang="zh-TW" altLang="en-US" sz="2000" dirty="0"/>
                    </a:p>
                    <a:p>
                      <a:pPr algn="l"/>
                      <a:endParaRPr lang="zh-TW" altLang="en-US" dirty="0"/>
                    </a:p>
                    <a:p>
                      <a:pPr algn="l"/>
                      <a:r>
                        <a:rPr lang="en-US" altLang="ZH-TW" sz="2000" dirty="0"/>
                        <a:t>〈2〉</a:t>
                      </a:r>
                      <a:r>
                        <a:rPr lang="zh-TW" altLang="EN-US" sz="2000" dirty="0"/>
                        <a:t>著名品種：</a:t>
                      </a:r>
                      <a:r>
                        <a:rPr lang="en-US" altLang="ZH-TW" sz="2000" dirty="0"/>
                        <a:t>Guatemala Antigua</a:t>
                      </a:r>
                      <a:r>
                        <a:rPr lang="zh-TW" altLang="EN-US" sz="2000" dirty="0"/>
                        <a:t>豐富而複雜的口味，帶著一些可可香。被認為是瓜地馬拉品質最好的咖啡。</a:t>
                      </a:r>
                      <a:endParaRPr lang="en-US" altLang="EN-US" sz="2000" dirty="0"/>
                    </a:p>
                    <a:p>
                      <a:pPr algn="l"/>
                      <a:endParaRPr lang="zh-TW" altLang="en-US" dirty="0"/>
                    </a:p>
                    <a:p>
                      <a:pPr algn="l"/>
                      <a:r>
                        <a:rPr lang="en-US" altLang="ZH-TW" sz="2000" dirty="0"/>
                        <a:t>〈3〉</a:t>
                      </a:r>
                      <a:r>
                        <a:rPr lang="zh-TW" altLang="EN-US" sz="2000" dirty="0"/>
                        <a:t>味道特徵：它的酸度較強，濃度中等、口感豐富、味道芳醇而稍帶碳燒味。</a:t>
                      </a:r>
                    </a:p>
                    <a:p>
                      <a:pPr algn="ctr"/>
                      <a:endParaRPr lang="zh-TW" altLang="EN-US" sz="2000" dirty="0"/>
                    </a:p>
                  </a:txBody>
                  <a:tcPr anchor="ctr"/>
                </a:tc>
                <a:extLst>
                  <a:ext uri="{0D108BD9-81ED-4DB2-BD59-A6C34878D82A}">
                    <a16:rowId xmlns:a16="http://schemas.microsoft.com/office/drawing/2014/main" val="4100933679"/>
                  </a:ext>
                </a:extLst>
              </a:tr>
            </a:tbl>
          </a:graphicData>
        </a:graphic>
      </p:graphicFrame>
      <p:sp>
        <p:nvSpPr>
          <p:cNvPr id="3" name="矩形 2"/>
          <p:cNvSpPr/>
          <p:nvPr/>
        </p:nvSpPr>
        <p:spPr>
          <a:xfrm>
            <a:off x="8811864" y="1173137"/>
            <a:ext cx="902811" cy="523220"/>
          </a:xfrm>
          <a:prstGeom prst="rect">
            <a:avLst/>
          </a:prstGeom>
        </p:spPr>
        <p:txBody>
          <a:bodyPr wrap="none">
            <a:spAutoFit/>
          </a:bodyPr>
          <a:lstStyle/>
          <a:p>
            <a:pPr algn="ctr"/>
            <a:r>
              <a:rPr lang="zh-TW" altLang="en-US" sz="2800" dirty="0">
                <a:ln w="0"/>
                <a:effectLst>
                  <a:outerShdw blurRad="38100" dist="19050" dir="2700000" algn="tl" rotWithShape="0">
                    <a:schemeClr val="dk1">
                      <a:alpha val="40000"/>
                    </a:schemeClr>
                  </a:outerShdw>
                </a:effectLst>
                <a:hlinkClick r:id="rId2" action="ppaction://hlinksldjump"/>
              </a:rPr>
              <a:t>重點</a:t>
            </a:r>
            <a:endParaRPr lang="zh-TW" altLang="en-US"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37820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夏威夷</a:t>
            </a:r>
          </a:p>
        </p:txBody>
      </p:sp>
      <p:pic>
        <p:nvPicPr>
          <p:cNvPr id="4" name="內容版面配置區 3"/>
          <p:cNvPicPr>
            <a:picLocks noGrp="1" noChangeAspect="1"/>
          </p:cNvPicPr>
          <p:nvPr>
            <p:ph idx="1"/>
          </p:nvPr>
        </p:nvPicPr>
        <p:blipFill>
          <a:blip r:embed="rId2"/>
          <a:stretch>
            <a:fillRect/>
          </a:stretch>
        </p:blipFill>
        <p:spPr>
          <a:xfrm>
            <a:off x="4859033" y="371239"/>
            <a:ext cx="6670357" cy="5394864"/>
          </a:xfrm>
        </p:spPr>
      </p:pic>
      <p:pic>
        <p:nvPicPr>
          <p:cNvPr id="5" name="圖片 4"/>
          <p:cNvPicPr>
            <a:picLocks noChangeAspect="1"/>
          </p:cNvPicPr>
          <p:nvPr/>
        </p:nvPicPr>
        <p:blipFill>
          <a:blip r:embed="rId3"/>
          <a:stretch>
            <a:fillRect/>
          </a:stretch>
        </p:blipFill>
        <p:spPr>
          <a:xfrm>
            <a:off x="338309" y="2725522"/>
            <a:ext cx="4348448" cy="3040581"/>
          </a:xfrm>
          <a:prstGeom prst="rect">
            <a:avLst/>
          </a:prstGeom>
        </p:spPr>
      </p:pic>
    </p:spTree>
    <p:extLst>
      <p:ext uri="{BB962C8B-B14F-4D97-AF65-F5344CB8AC3E}">
        <p14:creationId xmlns:p14="http://schemas.microsoft.com/office/powerpoint/2010/main" val="4180192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00150" y="618518"/>
            <a:ext cx="9847260" cy="1478570"/>
          </a:xfrm>
        </p:spPr>
        <p:txBody>
          <a:bodyPr/>
          <a:lstStyle/>
          <a:p>
            <a:pPr algn="ctr"/>
            <a:r>
              <a:rPr lang="zh-TW" altLang="en-US" b="1" dirty="0">
                <a:solidFill>
                  <a:prstClr val="white"/>
                </a:solidFill>
              </a:rPr>
              <a:t>咖啡豆產國</a:t>
            </a:r>
            <a:r>
              <a:rPr lang="en-US" altLang="zh-TW" b="1" dirty="0">
                <a:solidFill>
                  <a:prstClr val="white"/>
                </a:solidFill>
              </a:rPr>
              <a:t>No.5</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12712966"/>
              </p:ext>
            </p:extLst>
          </p:nvPr>
        </p:nvGraphicFramePr>
        <p:xfrm>
          <a:off x="1200150" y="2097088"/>
          <a:ext cx="9906000" cy="3535680"/>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3555978168"/>
                    </a:ext>
                  </a:extLst>
                </a:gridCol>
                <a:gridCol w="4953000">
                  <a:extLst>
                    <a:ext uri="{9D8B030D-6E8A-4147-A177-3AD203B41FA5}">
                      <a16:colId xmlns:a16="http://schemas.microsoft.com/office/drawing/2014/main" val="1474824469"/>
                    </a:ext>
                  </a:extLst>
                </a:gridCol>
              </a:tblGrid>
              <a:tr h="370840">
                <a:tc>
                  <a:txBody>
                    <a:bodyPr/>
                    <a:lstStyle/>
                    <a:p>
                      <a:pPr algn="ctr"/>
                      <a:r>
                        <a:rPr lang="zh-TW" altLang="EN-US" sz="2800" dirty="0"/>
                        <a:t>咖啡的主要產國</a:t>
                      </a:r>
                    </a:p>
                  </a:txBody>
                  <a:tcPr anchor="ctr"/>
                </a:tc>
                <a:tc>
                  <a:txBody>
                    <a:bodyPr/>
                    <a:lstStyle/>
                    <a:p>
                      <a:pPr algn="ctr"/>
                      <a:r>
                        <a:rPr lang="zh-TW" altLang="EN-US" sz="2800" dirty="0"/>
                        <a:t>特 性</a:t>
                      </a:r>
                    </a:p>
                  </a:txBody>
                  <a:tcPr anchor="ctr"/>
                </a:tc>
                <a:extLst>
                  <a:ext uri="{0D108BD9-81ED-4DB2-BD59-A6C34878D82A}">
                    <a16:rowId xmlns:a16="http://schemas.microsoft.com/office/drawing/2014/main" val="3177174458"/>
                  </a:ext>
                </a:extLst>
              </a:tr>
              <a:tr h="370840">
                <a:tc>
                  <a:txBody>
                    <a:bodyPr/>
                    <a:lstStyle/>
                    <a:p>
                      <a:pPr algn="ctr"/>
                      <a:r>
                        <a:rPr lang="zh-TW" altLang="EN-US" sz="3200" dirty="0"/>
                        <a:t>夏 威 夷</a:t>
                      </a:r>
                    </a:p>
                    <a:p>
                      <a:pPr algn="ctr"/>
                      <a:r>
                        <a:rPr lang="en-US" sz="3200" dirty="0"/>
                        <a:t>Hawaii</a:t>
                      </a:r>
                      <a:endParaRPr lang="en-US" sz="2400" dirty="0"/>
                    </a:p>
                  </a:txBody>
                  <a:tcPr anchor="ctr"/>
                </a:tc>
                <a:tc>
                  <a:txBody>
                    <a:bodyPr/>
                    <a:lstStyle/>
                    <a:p>
                      <a:pPr algn="l"/>
                      <a:r>
                        <a:rPr lang="en-US" altLang="ZH-TW" sz="2400" dirty="0"/>
                        <a:t>〈1〉</a:t>
                      </a:r>
                      <a:r>
                        <a:rPr lang="zh-TW" altLang="EN-US" sz="2400" dirty="0"/>
                        <a:t>著名品種："康那"適度的酸中帶著些微微葡萄酒香，具有非常豐富的口感和令人無法抗拒的香味，所以康那咖啡豆也越來越難買得到。</a:t>
                      </a:r>
                    </a:p>
                    <a:p>
                      <a:pPr algn="l"/>
                      <a:r>
                        <a:rPr lang="en-US" altLang="ZH-TW" sz="2400" dirty="0"/>
                        <a:t>〈2〉</a:t>
                      </a:r>
                      <a:r>
                        <a:rPr lang="zh-TW" altLang="EN-US" sz="2400" dirty="0"/>
                        <a:t>最佳品質產地：夏威夷咖啡主產地有古那、哈瑪庫哇、布那，而其中以古那所產的咖啡，品質最佳，產量最豐富。</a:t>
                      </a:r>
                    </a:p>
                  </a:txBody>
                  <a:tcPr anchor="ctr"/>
                </a:tc>
                <a:extLst>
                  <a:ext uri="{0D108BD9-81ED-4DB2-BD59-A6C34878D82A}">
                    <a16:rowId xmlns:a16="http://schemas.microsoft.com/office/drawing/2014/main" val="3408696958"/>
                  </a:ext>
                </a:extLst>
              </a:tr>
            </a:tbl>
          </a:graphicData>
        </a:graphic>
      </p:graphicFrame>
      <p:sp>
        <p:nvSpPr>
          <p:cNvPr id="5" name="矩形 4"/>
          <p:cNvSpPr/>
          <p:nvPr/>
        </p:nvSpPr>
        <p:spPr>
          <a:xfrm>
            <a:off x="9076907" y="1173137"/>
            <a:ext cx="902811" cy="523220"/>
          </a:xfrm>
          <a:prstGeom prst="rect">
            <a:avLst/>
          </a:prstGeom>
        </p:spPr>
        <p:txBody>
          <a:bodyPr wrap="none">
            <a:spAutoFit/>
          </a:bodyPr>
          <a:lstStyle/>
          <a:p>
            <a:pPr algn="ctr"/>
            <a:r>
              <a:rPr lang="zh-TW" altLang="en-US" sz="2800" dirty="0">
                <a:ln w="0"/>
                <a:effectLst>
                  <a:outerShdw blurRad="38100" dist="19050" dir="2700000" algn="tl" rotWithShape="0">
                    <a:schemeClr val="dk1">
                      <a:alpha val="40000"/>
                    </a:schemeClr>
                  </a:outerShdw>
                </a:effectLst>
                <a:hlinkClick r:id="rId2" action="ppaction://hlinksldjump"/>
              </a:rPr>
              <a:t>重點</a:t>
            </a:r>
            <a:endParaRPr lang="zh-TW" altLang="en-US"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996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67045841"/>
              </p:ext>
            </p:extLst>
          </p:nvPr>
        </p:nvGraphicFramePr>
        <p:xfrm>
          <a:off x="1099929" y="1123054"/>
          <a:ext cx="10137913" cy="5497093"/>
        </p:xfrm>
        <a:graphic>
          <a:graphicData uri="http://schemas.openxmlformats.org/drawingml/2006/table">
            <a:tbl>
              <a:tblPr firstRow="1" bandRow="1">
                <a:tableStyleId>{5940675A-B579-460E-94D1-54222C63F5DA}</a:tableStyleId>
              </a:tblPr>
              <a:tblGrid>
                <a:gridCol w="3371431">
                  <a:extLst>
                    <a:ext uri="{9D8B030D-6E8A-4147-A177-3AD203B41FA5}">
                      <a16:colId xmlns:a16="http://schemas.microsoft.com/office/drawing/2014/main" val="3962901653"/>
                    </a:ext>
                  </a:extLst>
                </a:gridCol>
                <a:gridCol w="2645057">
                  <a:extLst>
                    <a:ext uri="{9D8B030D-6E8A-4147-A177-3AD203B41FA5}">
                      <a16:colId xmlns:a16="http://schemas.microsoft.com/office/drawing/2014/main" val="502819002"/>
                    </a:ext>
                  </a:extLst>
                </a:gridCol>
                <a:gridCol w="4121425">
                  <a:extLst>
                    <a:ext uri="{9D8B030D-6E8A-4147-A177-3AD203B41FA5}">
                      <a16:colId xmlns:a16="http://schemas.microsoft.com/office/drawing/2014/main" val="1818240971"/>
                    </a:ext>
                  </a:extLst>
                </a:gridCol>
              </a:tblGrid>
              <a:tr h="747103">
                <a:tc>
                  <a:txBody>
                    <a:bodyPr/>
                    <a:lstStyle/>
                    <a:p>
                      <a:pPr algn="ctr"/>
                      <a:r>
                        <a:rPr lang="zh-TW" altLang="en-US" sz="3600" dirty="0"/>
                        <a:t>產地</a:t>
                      </a:r>
                      <a:endParaRPr lang="en-US" altLang="zh-TW" sz="3600" dirty="0"/>
                    </a:p>
                  </a:txBody>
                  <a:tcPr/>
                </a:tc>
                <a:tc>
                  <a:txBody>
                    <a:bodyPr/>
                    <a:lstStyle/>
                    <a:p>
                      <a:pPr algn="ctr"/>
                      <a:r>
                        <a:rPr lang="zh-TW" altLang="en-US" sz="4000" dirty="0"/>
                        <a:t>品種</a:t>
                      </a:r>
                    </a:p>
                  </a:txBody>
                  <a:tcPr/>
                </a:tc>
                <a:tc>
                  <a:txBody>
                    <a:bodyPr/>
                    <a:lstStyle/>
                    <a:p>
                      <a:pPr algn="ctr"/>
                      <a:r>
                        <a:rPr lang="zh-TW" altLang="en-US" sz="4000" dirty="0"/>
                        <a:t>風味</a:t>
                      </a:r>
                    </a:p>
                  </a:txBody>
                  <a:tcPr/>
                </a:tc>
                <a:extLst>
                  <a:ext uri="{0D108BD9-81ED-4DB2-BD59-A6C34878D82A}">
                    <a16:rowId xmlns:a16="http://schemas.microsoft.com/office/drawing/2014/main" val="909045000"/>
                  </a:ext>
                </a:extLst>
              </a:tr>
              <a:tr h="9393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dirty="0"/>
                        <a:t>巴 西</a:t>
                      </a:r>
                    </a:p>
                    <a:p>
                      <a:endParaRPr lang="zh-TW" altLang="en-US" dirty="0"/>
                    </a:p>
                  </a:txBody>
                  <a:tcPr/>
                </a:tc>
                <a:tc>
                  <a:txBody>
                    <a:bodyPr/>
                    <a:lstStyle/>
                    <a:p>
                      <a:pPr marL="285750" indent="-285750" algn="l">
                        <a:buFont typeface="Arial" panose="020B0604020202020204" pitchFamily="34" charset="0"/>
                        <a:buChar char="•"/>
                      </a:pPr>
                      <a:r>
                        <a:rPr lang="zh-TW" altLang="en-US" sz="2400" dirty="0"/>
                        <a:t>里歐</a:t>
                      </a:r>
                      <a:endParaRPr lang="en-US" altLang="zh-TW" sz="2400" dirty="0"/>
                    </a:p>
                    <a:p>
                      <a:pPr marL="285750" indent="-285750" algn="l">
                        <a:buFont typeface="Arial" panose="020B0604020202020204" pitchFamily="34" charset="0"/>
                        <a:buChar char="•"/>
                      </a:pPr>
                      <a:r>
                        <a:rPr lang="zh-TW" altLang="en-US" sz="2400" dirty="0"/>
                        <a:t>桑圖</a:t>
                      </a:r>
                      <a:endParaRPr lang="en-US" altLang="zh-TW" sz="2400" dirty="0"/>
                    </a:p>
                  </a:txBody>
                  <a:tcPr/>
                </a:tc>
                <a:tc>
                  <a:txBody>
                    <a:bodyPr/>
                    <a:lstStyle/>
                    <a:p>
                      <a:pPr marL="342900" indent="-342900">
                        <a:buFont typeface="Arial" panose="020B0604020202020204" pitchFamily="34" charset="0"/>
                        <a:buChar char="•"/>
                      </a:pPr>
                      <a:r>
                        <a:rPr lang="zh-TW" altLang="en-US" sz="2000" dirty="0"/>
                        <a:t>溫和、酸苦適中、香味柔和</a:t>
                      </a:r>
                      <a:endParaRPr lang="en-US" altLang="zh-TW" sz="2000" dirty="0"/>
                    </a:p>
                    <a:p>
                      <a:pPr marL="342900" indent="-342900">
                        <a:buFont typeface="Arial" panose="020B0604020202020204" pitchFamily="34" charset="0"/>
                        <a:buChar char="•"/>
                      </a:pPr>
                      <a:r>
                        <a:rPr lang="zh-TW" altLang="en-US" sz="2000" dirty="0"/>
                        <a:t>品質一般，用於混合調配</a:t>
                      </a:r>
                    </a:p>
                  </a:txBody>
                  <a:tcPr/>
                </a:tc>
                <a:extLst>
                  <a:ext uri="{0D108BD9-81ED-4DB2-BD59-A6C34878D82A}">
                    <a16:rowId xmlns:a16="http://schemas.microsoft.com/office/drawing/2014/main" val="1885888184"/>
                  </a:ext>
                </a:extLst>
              </a:tr>
              <a:tr h="747103">
                <a:tc>
                  <a:txBody>
                    <a:bodyPr/>
                    <a:lstStyle/>
                    <a:p>
                      <a:pPr algn="ctr"/>
                      <a:r>
                        <a:rPr lang="zh-TW" altLang="en-US" sz="3600" dirty="0">
                          <a:hlinkClick r:id="rId2" action="ppaction://hlinksldjump"/>
                        </a:rPr>
                        <a:t>哥倫比亞</a:t>
                      </a:r>
                      <a:endParaRPr lang="zh-TW" altLang="en-US" sz="3600" dirty="0"/>
                    </a:p>
                  </a:txBody>
                  <a:tcPr/>
                </a:tc>
                <a:tc>
                  <a:txBody>
                    <a:bodyPr/>
                    <a:lstStyle/>
                    <a:p>
                      <a:pPr marL="285750" indent="-285750">
                        <a:buFont typeface="Arial" panose="020B0604020202020204" pitchFamily="34" charset="0"/>
                        <a:buChar char="•"/>
                      </a:pPr>
                      <a:r>
                        <a:rPr lang="zh-TW" altLang="en-US" sz="2400" dirty="0"/>
                        <a:t>波哥大</a:t>
                      </a:r>
                    </a:p>
                  </a:txBody>
                  <a:tcPr/>
                </a:tc>
                <a:tc>
                  <a:txBody>
                    <a:bodyPr/>
                    <a:lstStyle/>
                    <a:p>
                      <a:pPr marL="342900" indent="-342900">
                        <a:buFont typeface="Arial" panose="020B0604020202020204" pitchFamily="34" charset="0"/>
                        <a:buChar char="•"/>
                      </a:pPr>
                      <a:r>
                        <a:rPr lang="zh-TW" altLang="en-US" sz="2000" dirty="0"/>
                        <a:t>具有酸味、香味豐富而獨特</a:t>
                      </a:r>
                      <a:endParaRPr lang="en-US" altLang="zh-TW" sz="2000" dirty="0"/>
                    </a:p>
                    <a:p>
                      <a:pPr marL="342900" indent="-342900">
                        <a:buFont typeface="Arial" panose="020B0604020202020204" pitchFamily="34" charset="0"/>
                        <a:buChar char="•"/>
                      </a:pPr>
                      <a:r>
                        <a:rPr lang="zh-TW" altLang="en-US" sz="2000" dirty="0"/>
                        <a:t>口感絲滑、甘醇，均衡度最好</a:t>
                      </a:r>
                    </a:p>
                  </a:txBody>
                  <a:tcPr/>
                </a:tc>
                <a:extLst>
                  <a:ext uri="{0D108BD9-81ED-4DB2-BD59-A6C34878D82A}">
                    <a16:rowId xmlns:a16="http://schemas.microsoft.com/office/drawing/2014/main" val="14379324"/>
                  </a:ext>
                </a:extLst>
              </a:tr>
              <a:tr h="747103">
                <a:tc>
                  <a:txBody>
                    <a:bodyPr/>
                    <a:lstStyle/>
                    <a:p>
                      <a:pPr algn="ctr"/>
                      <a:r>
                        <a:rPr lang="zh-TW" altLang="en-US" sz="3600" dirty="0">
                          <a:hlinkClick r:id="rId3" action="ppaction://hlinksldjump"/>
                        </a:rPr>
                        <a:t>牙買加</a:t>
                      </a:r>
                      <a:endParaRPr lang="zh-TW" altLang="en-US" sz="3600" dirty="0"/>
                    </a:p>
                  </a:txBody>
                  <a:tcPr/>
                </a:tc>
                <a:tc>
                  <a:txBody>
                    <a:bodyPr/>
                    <a:lstStyle/>
                    <a:p>
                      <a:pPr marL="285750" indent="-285750">
                        <a:buFont typeface="Arial" panose="020B0604020202020204" pitchFamily="34" charset="0"/>
                        <a:buChar char="•"/>
                      </a:pPr>
                      <a:r>
                        <a:rPr lang="zh-TW" altLang="en-US" sz="2400" dirty="0"/>
                        <a:t>藍山</a:t>
                      </a:r>
                    </a:p>
                  </a:txBody>
                  <a:tcPr/>
                </a:tc>
                <a:tc>
                  <a:txBody>
                    <a:bodyPr/>
                    <a:lstStyle/>
                    <a:p>
                      <a:pPr marL="342900" indent="-342900">
                        <a:buFont typeface="Arial" panose="020B0604020202020204" pitchFamily="34" charset="0"/>
                        <a:buChar char="•"/>
                      </a:pPr>
                      <a:r>
                        <a:rPr lang="zh-TW" altLang="en-US" sz="2000" dirty="0"/>
                        <a:t>高地咖啡：極品，口味芳醇豐富、濃郁適度和完美的酸 味，三味 </a:t>
                      </a:r>
                      <a:r>
                        <a:rPr lang="en-US" altLang="zh-TW" sz="2000" dirty="0"/>
                        <a:t>( </a:t>
                      </a:r>
                      <a:r>
                        <a:rPr lang="zh-TW" altLang="en-US" sz="2000" dirty="0"/>
                        <a:t>甘、酸、苦 </a:t>
                      </a:r>
                      <a:r>
                        <a:rPr lang="en-US" altLang="zh-TW" sz="2000" dirty="0"/>
                        <a:t>)</a:t>
                      </a:r>
                      <a:r>
                        <a:rPr lang="zh-TW" altLang="en-US" sz="2000" dirty="0"/>
                        <a:t>優卓調合。高價，具爭議。</a:t>
                      </a:r>
                      <a:endParaRPr lang="en-US" altLang="zh-TW" sz="2000" dirty="0"/>
                    </a:p>
                    <a:p>
                      <a:pPr marL="342900" indent="-342900">
                        <a:buFont typeface="Arial" panose="020B0604020202020204" pitchFamily="34" charset="0"/>
                        <a:buChar char="•"/>
                      </a:pPr>
                      <a:r>
                        <a:rPr lang="zh-TW" altLang="en-US" sz="2000" dirty="0"/>
                        <a:t>低地咖啡：普通，低價</a:t>
                      </a:r>
                    </a:p>
                  </a:txBody>
                  <a:tcPr/>
                </a:tc>
                <a:extLst>
                  <a:ext uri="{0D108BD9-81ED-4DB2-BD59-A6C34878D82A}">
                    <a16:rowId xmlns:a16="http://schemas.microsoft.com/office/drawing/2014/main" val="595284356"/>
                  </a:ext>
                </a:extLst>
              </a:tr>
              <a:tr h="677550">
                <a:tc>
                  <a:txBody>
                    <a:bodyPr/>
                    <a:lstStyle/>
                    <a:p>
                      <a:pPr algn="ctr"/>
                      <a:r>
                        <a:rPr lang="zh-TW" altLang="en-US" sz="3600" dirty="0">
                          <a:hlinkClick r:id="rId4" action="ppaction://hlinksldjump"/>
                        </a:rPr>
                        <a:t>瓜地馬拉</a:t>
                      </a:r>
                      <a:endParaRPr lang="zh-TW" altLang="en-US" sz="3600" dirty="0"/>
                    </a:p>
                  </a:txBody>
                  <a:tcPr/>
                </a:tc>
                <a:tc>
                  <a:txBody>
                    <a:bodyPr/>
                    <a:lstStyle/>
                    <a:p>
                      <a:pPr marL="285750" indent="-285750">
                        <a:buFont typeface="Arial" panose="020B0604020202020204" pitchFamily="34" charset="0"/>
                        <a:buChar char="•"/>
                      </a:pPr>
                      <a:r>
                        <a:rPr lang="zh-TW" altLang="en-US" sz="2400" dirty="0"/>
                        <a:t>安提瓜</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t>酸度較強，濃度中等、口感豐富、味道芳醇而稍帶碳燒味。</a:t>
                      </a:r>
                    </a:p>
                  </a:txBody>
                  <a:tcPr/>
                </a:tc>
                <a:extLst>
                  <a:ext uri="{0D108BD9-81ED-4DB2-BD59-A6C34878D82A}">
                    <a16:rowId xmlns:a16="http://schemas.microsoft.com/office/drawing/2014/main" val="3890969131"/>
                  </a:ext>
                </a:extLst>
              </a:tr>
              <a:tr h="747103">
                <a:tc>
                  <a:txBody>
                    <a:bodyPr/>
                    <a:lstStyle/>
                    <a:p>
                      <a:pPr algn="ctr"/>
                      <a:r>
                        <a:rPr lang="zh-TW" altLang="en-US" sz="3600" dirty="0">
                          <a:hlinkClick r:id="rId5" action="ppaction://hlinksldjump"/>
                        </a:rPr>
                        <a:t>夏威夷</a:t>
                      </a:r>
                      <a:endParaRPr lang="zh-TW" altLang="en-US" sz="3600" dirty="0"/>
                    </a:p>
                  </a:txBody>
                  <a:tcPr/>
                </a:tc>
                <a:tc>
                  <a:txBody>
                    <a:bodyPr/>
                    <a:lstStyle/>
                    <a:p>
                      <a:pPr marL="285750" indent="-285750">
                        <a:buFont typeface="Arial" panose="020B0604020202020204" pitchFamily="34" charset="0"/>
                        <a:buChar char="•"/>
                      </a:pPr>
                      <a:r>
                        <a:rPr lang="zh-TW" altLang="EN-US" sz="2400" dirty="0"/>
                        <a:t>康那</a:t>
                      </a:r>
                      <a:endParaRPr lang="zh-TW" altLang="en-US" sz="2400" dirty="0"/>
                    </a:p>
                  </a:txBody>
                  <a:tcPr/>
                </a:tc>
                <a:tc>
                  <a:txBody>
                    <a:bodyPr/>
                    <a:lstStyle/>
                    <a:p>
                      <a:r>
                        <a:rPr lang="zh-TW" altLang="EN-US" sz="2000" dirty="0"/>
                        <a:t>適度的酸中帶著些微微葡萄酒香</a:t>
                      </a:r>
                      <a:r>
                        <a:rPr lang="zh-TW" altLang="en-US" sz="2000" dirty="0"/>
                        <a:t> </a:t>
                      </a:r>
                    </a:p>
                  </a:txBody>
                  <a:tcPr/>
                </a:tc>
                <a:extLst>
                  <a:ext uri="{0D108BD9-81ED-4DB2-BD59-A6C34878D82A}">
                    <a16:rowId xmlns:a16="http://schemas.microsoft.com/office/drawing/2014/main" val="152999051"/>
                  </a:ext>
                </a:extLst>
              </a:tr>
            </a:tbl>
          </a:graphicData>
        </a:graphic>
      </p:graphicFrame>
      <p:sp>
        <p:nvSpPr>
          <p:cNvPr id="2" name="矩形 1"/>
          <p:cNvSpPr/>
          <p:nvPr/>
        </p:nvSpPr>
        <p:spPr>
          <a:xfrm>
            <a:off x="1099929" y="199724"/>
            <a:ext cx="2262158" cy="923330"/>
          </a:xfrm>
          <a:prstGeom prst="rect">
            <a:avLst/>
          </a:prstGeom>
          <a:noFill/>
        </p:spPr>
        <p:txBody>
          <a:bodyPr wrap="none" lIns="91440" tIns="45720" rIns="91440" bIns="45720">
            <a:spAutoFit/>
          </a:bodyPr>
          <a:lstStyle/>
          <a:p>
            <a:pPr algn="ctr"/>
            <a:r>
              <a:rPr lang="zh-TW" altLang="en-US" sz="5400" b="0" cap="none" spc="0" dirty="0">
                <a:ln w="0"/>
                <a:solidFill>
                  <a:schemeClr val="tx1"/>
                </a:solidFill>
                <a:effectLst>
                  <a:outerShdw blurRad="38100" dist="19050" dir="2700000" algn="tl" rotWithShape="0">
                    <a:schemeClr val="dk1">
                      <a:alpha val="40000"/>
                    </a:schemeClr>
                  </a:outerShdw>
                </a:effectLst>
              </a:rPr>
              <a:t>總整理</a:t>
            </a:r>
          </a:p>
        </p:txBody>
      </p:sp>
      <p:sp>
        <p:nvSpPr>
          <p:cNvPr id="3" name="矩形 2"/>
          <p:cNvSpPr/>
          <p:nvPr/>
        </p:nvSpPr>
        <p:spPr>
          <a:xfrm>
            <a:off x="3628551" y="476723"/>
            <a:ext cx="800219" cy="461665"/>
          </a:xfrm>
          <a:prstGeom prst="rect">
            <a:avLst/>
          </a:prstGeom>
        </p:spPr>
        <p:txBody>
          <a:bodyPr wrap="none">
            <a:spAutoFit/>
          </a:bodyPr>
          <a:lstStyle/>
          <a:p>
            <a:pPr algn="ctr"/>
            <a:r>
              <a:rPr lang="zh-TW" altLang="en-US" sz="2400" dirty="0">
                <a:ln w="0"/>
                <a:effectLst>
                  <a:outerShdw blurRad="38100" dist="19050" dir="2700000" algn="tl" rotWithShape="0">
                    <a:schemeClr val="dk1">
                      <a:alpha val="40000"/>
                    </a:schemeClr>
                  </a:outerShdw>
                </a:effectLst>
                <a:hlinkClick r:id="rId6" action="ppaction://hlinksldjump"/>
              </a:rPr>
              <a:t>活動</a:t>
            </a:r>
            <a:endParaRPr lang="zh-TW" alt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722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32714528"/>
              </p:ext>
            </p:extLst>
          </p:nvPr>
        </p:nvGraphicFramePr>
        <p:xfrm>
          <a:off x="225286" y="1020416"/>
          <a:ext cx="11820939" cy="5736866"/>
        </p:xfrm>
        <a:graphic>
          <a:graphicData uri="http://schemas.openxmlformats.org/drawingml/2006/table">
            <a:tbl>
              <a:tblPr firstRow="1" bandRow="1">
                <a:tableStyleId>{5940675A-B579-460E-94D1-54222C63F5DA}</a:tableStyleId>
              </a:tblPr>
              <a:tblGrid>
                <a:gridCol w="1667090">
                  <a:extLst>
                    <a:ext uri="{9D8B030D-6E8A-4147-A177-3AD203B41FA5}">
                      <a16:colId xmlns:a16="http://schemas.microsoft.com/office/drawing/2014/main" val="11283358"/>
                    </a:ext>
                  </a:extLst>
                </a:gridCol>
                <a:gridCol w="1667090">
                  <a:extLst>
                    <a:ext uri="{9D8B030D-6E8A-4147-A177-3AD203B41FA5}">
                      <a16:colId xmlns:a16="http://schemas.microsoft.com/office/drawing/2014/main" val="4167074687"/>
                    </a:ext>
                  </a:extLst>
                </a:gridCol>
                <a:gridCol w="1667090">
                  <a:extLst>
                    <a:ext uri="{9D8B030D-6E8A-4147-A177-3AD203B41FA5}">
                      <a16:colId xmlns:a16="http://schemas.microsoft.com/office/drawing/2014/main" val="2187387935"/>
                    </a:ext>
                  </a:extLst>
                </a:gridCol>
                <a:gridCol w="1667090">
                  <a:extLst>
                    <a:ext uri="{9D8B030D-6E8A-4147-A177-3AD203B41FA5}">
                      <a16:colId xmlns:a16="http://schemas.microsoft.com/office/drawing/2014/main" val="1735198820"/>
                    </a:ext>
                  </a:extLst>
                </a:gridCol>
                <a:gridCol w="1667090">
                  <a:extLst>
                    <a:ext uri="{9D8B030D-6E8A-4147-A177-3AD203B41FA5}">
                      <a16:colId xmlns:a16="http://schemas.microsoft.com/office/drawing/2014/main" val="2158561424"/>
                    </a:ext>
                  </a:extLst>
                </a:gridCol>
                <a:gridCol w="1823802">
                  <a:extLst>
                    <a:ext uri="{9D8B030D-6E8A-4147-A177-3AD203B41FA5}">
                      <a16:colId xmlns:a16="http://schemas.microsoft.com/office/drawing/2014/main" val="1199424719"/>
                    </a:ext>
                  </a:extLst>
                </a:gridCol>
                <a:gridCol w="1661687">
                  <a:extLst>
                    <a:ext uri="{9D8B030D-6E8A-4147-A177-3AD203B41FA5}">
                      <a16:colId xmlns:a16="http://schemas.microsoft.com/office/drawing/2014/main" val="3947657746"/>
                    </a:ext>
                  </a:extLst>
                </a:gridCol>
              </a:tblGrid>
              <a:tr h="1908313">
                <a:tc>
                  <a:txBody>
                    <a:bodyPr/>
                    <a:lstStyle/>
                    <a:p>
                      <a:endParaRPr lang="en-US" altLang="zh-TW" sz="3200" dirty="0"/>
                    </a:p>
                    <a:p>
                      <a:r>
                        <a:rPr lang="zh-TW" altLang="en-US" sz="3200" dirty="0"/>
                        <a:t>藍山</a:t>
                      </a:r>
                    </a:p>
                  </a:txBody>
                  <a:tcPr/>
                </a:tc>
                <a:tc>
                  <a:txBody>
                    <a:bodyPr/>
                    <a:lstStyle/>
                    <a:p>
                      <a:endParaRPr lang="en-US" altLang="zh-TW" sz="3200" dirty="0"/>
                    </a:p>
                    <a:p>
                      <a:r>
                        <a:rPr lang="zh-TW" altLang="en-US" sz="3200" dirty="0"/>
                        <a:t>曼特寧</a:t>
                      </a:r>
                    </a:p>
                  </a:txBody>
                  <a:tcPr/>
                </a:tc>
                <a:tc>
                  <a:txBody>
                    <a:bodyPr/>
                    <a:lstStyle/>
                    <a:p>
                      <a:endParaRPr lang="en-US" altLang="zh-TW" sz="3200" dirty="0"/>
                    </a:p>
                    <a:p>
                      <a:r>
                        <a:rPr lang="zh-TW" altLang="en-US" sz="3200" dirty="0"/>
                        <a:t>摩卡</a:t>
                      </a:r>
                    </a:p>
                  </a:txBody>
                  <a:tcPr/>
                </a:tc>
                <a:tc>
                  <a:txBody>
                    <a:bodyPr/>
                    <a:lstStyle/>
                    <a:p>
                      <a:endParaRPr lang="en-US" altLang="zh-TW" sz="3200" dirty="0"/>
                    </a:p>
                    <a:p>
                      <a:r>
                        <a:rPr lang="zh-TW" altLang="en-US" sz="3200" dirty="0"/>
                        <a:t>曼巴</a:t>
                      </a:r>
                      <a:endParaRPr lang="en-US" altLang="zh-TW" sz="3200" dirty="0"/>
                    </a:p>
                  </a:txBody>
                  <a:tcPr/>
                </a:tc>
                <a:tc>
                  <a:txBody>
                    <a:bodyPr/>
                    <a:lstStyle/>
                    <a:p>
                      <a:endParaRPr lang="en-US" altLang="zh-TW" sz="3200" dirty="0"/>
                    </a:p>
                    <a:p>
                      <a:r>
                        <a:rPr lang="zh-TW" altLang="en-US" sz="3200" dirty="0"/>
                        <a:t>拿鐵</a:t>
                      </a:r>
                    </a:p>
                  </a:txBody>
                  <a:tcPr/>
                </a:tc>
                <a:tc>
                  <a:txBody>
                    <a:bodyPr/>
                    <a:lstStyle/>
                    <a:p>
                      <a:endParaRPr lang="en-US" altLang="zh-TW" sz="3200" dirty="0"/>
                    </a:p>
                    <a:p>
                      <a:r>
                        <a:rPr lang="zh-TW" altLang="en-US" sz="3200" dirty="0"/>
                        <a:t>義式</a:t>
                      </a:r>
                      <a:endParaRPr lang="en-US" altLang="zh-TW" sz="3200" dirty="0"/>
                    </a:p>
                    <a:p>
                      <a:r>
                        <a:rPr lang="zh-TW" altLang="en-US" sz="3200" dirty="0"/>
                        <a:t>卡布奇諾</a:t>
                      </a:r>
                    </a:p>
                  </a:txBody>
                  <a:tcPr/>
                </a:tc>
                <a:tc>
                  <a:txBody>
                    <a:bodyPr/>
                    <a:lstStyle/>
                    <a:p>
                      <a:endParaRPr lang="en-US" altLang="zh-TW" sz="3200" dirty="0"/>
                    </a:p>
                    <a:p>
                      <a:r>
                        <a:rPr lang="zh-TW" altLang="en-US" sz="3200" dirty="0"/>
                        <a:t>摩卡</a:t>
                      </a:r>
                      <a:endParaRPr lang="en-US" altLang="zh-TW" sz="3200" dirty="0"/>
                    </a:p>
                    <a:p>
                      <a:r>
                        <a:rPr lang="zh-TW" altLang="en-US" sz="3200" dirty="0"/>
                        <a:t>巧克力</a:t>
                      </a:r>
                    </a:p>
                  </a:txBody>
                  <a:tcPr/>
                </a:tc>
                <a:extLst>
                  <a:ext uri="{0D108BD9-81ED-4DB2-BD59-A6C34878D82A}">
                    <a16:rowId xmlns:a16="http://schemas.microsoft.com/office/drawing/2014/main" val="3563644360"/>
                  </a:ext>
                </a:extLst>
              </a:tr>
              <a:tr h="1908313">
                <a:tc>
                  <a:txBody>
                    <a:bodyPr/>
                    <a:lstStyle/>
                    <a:p>
                      <a:r>
                        <a:rPr lang="zh-TW" altLang="en-US" sz="2400" kern="1200" dirty="0">
                          <a:effectLst/>
                        </a:rPr>
                        <a:t>中美洲牙買加、西印度群島</a:t>
                      </a:r>
                      <a:endParaRPr lang="zh-TW" altLang="en-US" sz="2400" dirty="0"/>
                    </a:p>
                  </a:txBody>
                  <a:tcPr/>
                </a:tc>
                <a:tc>
                  <a:txBody>
                    <a:bodyPr/>
                    <a:lstStyle/>
                    <a:p>
                      <a:r>
                        <a:rPr lang="zh-TW" altLang="en-US" sz="2400" dirty="0"/>
                        <a:t>印尼的蘇門達臘</a:t>
                      </a:r>
                    </a:p>
                  </a:txBody>
                  <a:tcPr/>
                </a:tc>
                <a:tc>
                  <a:txBody>
                    <a:bodyPr/>
                    <a:lstStyle/>
                    <a:p>
                      <a:r>
                        <a:rPr lang="zh-TW" altLang="en-US" sz="2400" dirty="0"/>
                        <a:t>伊索比亞</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t>曼特寧＋巴西</a:t>
                      </a:r>
                    </a:p>
                    <a:p>
                      <a:endParaRPr lang="zh-TW" altLang="en-US" sz="2400" dirty="0"/>
                    </a:p>
                  </a:txBody>
                  <a:tcPr/>
                </a:tc>
                <a:tc>
                  <a:txBody>
                    <a:bodyPr/>
                    <a:lstStyle/>
                    <a:p>
                      <a:r>
                        <a:rPr lang="zh-TW" altLang="en-US" sz="2400" dirty="0"/>
                        <a:t>義大利濃縮咖啡＋熱牛奶與奶泡</a:t>
                      </a:r>
                    </a:p>
                  </a:txBody>
                  <a:tcPr/>
                </a:tc>
                <a:tc>
                  <a:txBody>
                    <a:bodyPr/>
                    <a:lstStyle/>
                    <a:p>
                      <a:r>
                        <a:rPr lang="zh-TW" altLang="en-US" sz="2400" dirty="0"/>
                        <a:t>義大利濃縮咖啡＋泡沫鮮奶＋可可粉</a:t>
                      </a:r>
                    </a:p>
                  </a:txBody>
                  <a:tcPr/>
                </a:tc>
                <a:tc>
                  <a:txBody>
                    <a:bodyPr/>
                    <a:lstStyle/>
                    <a:p>
                      <a:r>
                        <a:rPr lang="zh-TW" altLang="en-US" sz="2400" dirty="0"/>
                        <a:t>義大利濃縮咖啡＋泡沫鮮奶＋可可粉＋糖漿</a:t>
                      </a:r>
                    </a:p>
                  </a:txBody>
                  <a:tcPr/>
                </a:tc>
                <a:extLst>
                  <a:ext uri="{0D108BD9-81ED-4DB2-BD59-A6C34878D82A}">
                    <a16:rowId xmlns:a16="http://schemas.microsoft.com/office/drawing/2014/main" val="2727718532"/>
                  </a:ext>
                </a:extLst>
              </a:tr>
              <a:tr h="1908313">
                <a:tc>
                  <a:txBody>
                    <a:bodyPr/>
                    <a:lstStyle/>
                    <a:p>
                      <a:r>
                        <a:rPr lang="zh-TW" altLang="en-US" sz="2000" kern="1200" dirty="0">
                          <a:effectLst/>
                        </a:rPr>
                        <a:t>香醇、苦中略帶甘甜 、柔潤順口，稍帶酸味</a:t>
                      </a:r>
                      <a:endParaRPr lang="zh-TW" altLang="en-US" sz="2000" dirty="0"/>
                    </a:p>
                  </a:txBody>
                  <a:tcPr/>
                </a:tc>
                <a:tc>
                  <a:txBody>
                    <a:bodyPr/>
                    <a:lstStyle/>
                    <a:p>
                      <a:r>
                        <a:rPr lang="zh-TW" altLang="en-US" sz="2000" dirty="0"/>
                        <a:t>香醇（甘味），帶有明顯的苦味與碳燒味</a:t>
                      </a:r>
                    </a:p>
                  </a:txBody>
                  <a:tcPr/>
                </a:tc>
                <a:tc>
                  <a:txBody>
                    <a:bodyPr/>
                    <a:lstStyle/>
                    <a:p>
                      <a:r>
                        <a:rPr lang="zh-TW" altLang="en-US" sz="2000" dirty="0"/>
                        <a:t>獨特的酸味和柑橘的清香</a:t>
                      </a:r>
                    </a:p>
                  </a:txBody>
                  <a:tcPr/>
                </a:tc>
                <a:tc>
                  <a:txBody>
                    <a:bodyPr/>
                    <a:lstStyle/>
                    <a:p>
                      <a:r>
                        <a:rPr lang="zh-TW" altLang="en-US" sz="2000" dirty="0"/>
                        <a:t>味道濃郁，有淡淡的清香</a:t>
                      </a:r>
                    </a:p>
                  </a:txBody>
                  <a:tcPr/>
                </a:tc>
                <a:tc>
                  <a:txBody>
                    <a:bodyPr/>
                    <a:lstStyle/>
                    <a:p>
                      <a:r>
                        <a:rPr lang="zh-TW" altLang="en-US" sz="2000" dirty="0"/>
                        <a:t>淡淡的咖啡香氣與甘味，散發鮮奶香</a:t>
                      </a:r>
                    </a:p>
                  </a:txBody>
                  <a:tcPr/>
                </a:tc>
                <a:tc>
                  <a:txBody>
                    <a:bodyPr/>
                    <a:lstStyle/>
                    <a:p>
                      <a:r>
                        <a:rPr lang="zh-TW" altLang="en-US" sz="2000" dirty="0"/>
                        <a:t>柔順口感與迷人的香氣，加上優雅的裝飾</a:t>
                      </a:r>
                    </a:p>
                  </a:txBody>
                  <a:tcPr/>
                </a:tc>
                <a:tc>
                  <a:txBody>
                    <a:bodyPr/>
                    <a:lstStyle/>
                    <a:p>
                      <a:r>
                        <a:rPr lang="zh-TW" altLang="en-US" sz="2000" dirty="0"/>
                        <a:t>濃郁的咖啡及巧克力香氣，且甜味與咖啡中和，順口而不膩</a:t>
                      </a:r>
                    </a:p>
                  </a:txBody>
                  <a:tcPr/>
                </a:tc>
                <a:extLst>
                  <a:ext uri="{0D108BD9-81ED-4DB2-BD59-A6C34878D82A}">
                    <a16:rowId xmlns:a16="http://schemas.microsoft.com/office/drawing/2014/main" val="3232592612"/>
                  </a:ext>
                </a:extLst>
              </a:tr>
            </a:tbl>
          </a:graphicData>
        </a:graphic>
      </p:graphicFrame>
      <p:sp>
        <p:nvSpPr>
          <p:cNvPr id="2" name="矩形 1"/>
          <p:cNvSpPr/>
          <p:nvPr/>
        </p:nvSpPr>
        <p:spPr>
          <a:xfrm>
            <a:off x="1444486" y="0"/>
            <a:ext cx="2954655" cy="923330"/>
          </a:xfrm>
          <a:prstGeom prst="rect">
            <a:avLst/>
          </a:prstGeom>
          <a:noFill/>
        </p:spPr>
        <p:txBody>
          <a:bodyPr wrap="none" lIns="91440" tIns="45720" rIns="91440" bIns="45720">
            <a:spAutoFit/>
          </a:bodyPr>
          <a:lstStyle/>
          <a:p>
            <a:pPr algn="ctr"/>
            <a:r>
              <a:rPr lang="zh-TW" altLang="en-US" sz="5400" dirty="0">
                <a:ln w="0"/>
                <a:effectLst>
                  <a:outerShdw blurRad="38100" dist="19050" dir="2700000" algn="tl" rotWithShape="0">
                    <a:schemeClr val="dk1">
                      <a:alpha val="40000"/>
                    </a:schemeClr>
                  </a:outerShdw>
                </a:effectLst>
              </a:rPr>
              <a:t>咖啡種類</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4531411" y="400110"/>
            <a:ext cx="902811" cy="523220"/>
          </a:xfrm>
          <a:prstGeom prst="rect">
            <a:avLst/>
          </a:prstGeom>
          <a:noFill/>
        </p:spPr>
        <p:txBody>
          <a:bodyPr wrap="none" lIns="91440" tIns="45720" rIns="91440" bIns="45720">
            <a:spAutoFit/>
          </a:bodyPr>
          <a:lstStyle/>
          <a:p>
            <a:pPr algn="ctr"/>
            <a:r>
              <a:rPr lang="zh-TW" altLang="en-US" sz="2800" b="0" cap="none" spc="0" dirty="0">
                <a:ln w="0"/>
                <a:solidFill>
                  <a:schemeClr val="tx1"/>
                </a:solidFill>
                <a:effectLst>
                  <a:outerShdw blurRad="38100" dist="19050" dir="2700000" algn="tl" rotWithShape="0">
                    <a:schemeClr val="dk1">
                      <a:alpha val="40000"/>
                    </a:schemeClr>
                  </a:outerShdw>
                </a:effectLst>
                <a:hlinkClick r:id="rId2" action="ppaction://hlinksldjump"/>
              </a:rPr>
              <a:t>活動</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7762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59669" y="355628"/>
            <a:ext cx="5985081" cy="1478570"/>
          </a:xfrm>
        </p:spPr>
        <p:txBody>
          <a:bodyPr/>
          <a:lstStyle/>
          <a:p>
            <a:pPr algn="ctr"/>
            <a:r>
              <a:rPr lang="zh-TW" altLang="en-US" b="1" dirty="0"/>
              <a:t>台灣咖啡的由來</a:t>
            </a:r>
            <a:endParaRPr lang="zh-TW" altLang="en-US" dirty="0"/>
          </a:p>
        </p:txBody>
      </p:sp>
      <p:sp>
        <p:nvSpPr>
          <p:cNvPr id="3" name="內容版面配置區 2"/>
          <p:cNvSpPr>
            <a:spLocks noGrp="1"/>
          </p:cNvSpPr>
          <p:nvPr>
            <p:ph idx="1"/>
          </p:nvPr>
        </p:nvSpPr>
        <p:spPr>
          <a:xfrm>
            <a:off x="480060" y="1834198"/>
            <a:ext cx="11544300" cy="3995102"/>
          </a:xfrm>
        </p:spPr>
        <p:txBody>
          <a:bodyPr>
            <a:normAutofit fontScale="92500"/>
          </a:bodyPr>
          <a:lstStyle/>
          <a:p>
            <a:r>
              <a:rPr lang="en-US" altLang="zh-TW" dirty="0"/>
              <a:t>[</a:t>
            </a:r>
            <a:r>
              <a:rPr lang="zh-TW" altLang="en-US" dirty="0"/>
              <a:t>十八世紀</a:t>
            </a:r>
            <a:r>
              <a:rPr lang="en-US" altLang="zh-TW" dirty="0"/>
              <a:t>] →</a:t>
            </a:r>
            <a:r>
              <a:rPr lang="zh-TW" altLang="en-US" dirty="0"/>
              <a:t> 從馬尼拉</a:t>
            </a:r>
            <a:r>
              <a:rPr lang="en-US" altLang="zh-TW" dirty="0"/>
              <a:t>(</a:t>
            </a:r>
            <a:r>
              <a:rPr lang="zh-TW" altLang="en-US" dirty="0"/>
              <a:t>菲律賓首都</a:t>
            </a:r>
            <a:r>
              <a:rPr lang="en-US" altLang="zh-TW" dirty="0"/>
              <a:t>)</a:t>
            </a:r>
            <a:r>
              <a:rPr lang="zh-TW" altLang="en-US" dirty="0"/>
              <a:t>引進咖啡苗木</a:t>
            </a:r>
            <a:endParaRPr lang="en-US" altLang="zh-TW" dirty="0"/>
          </a:p>
          <a:p>
            <a:r>
              <a:rPr lang="en-US" altLang="zh-TW" dirty="0"/>
              <a:t>[</a:t>
            </a:r>
            <a:r>
              <a:rPr lang="zh-TW" altLang="en-US" dirty="0"/>
              <a:t>十九世紀前期</a:t>
            </a:r>
            <a:r>
              <a:rPr lang="en-US" altLang="zh-TW" dirty="0"/>
              <a:t>]</a:t>
            </a:r>
            <a:r>
              <a:rPr lang="zh-TW" altLang="en-US" dirty="0"/>
              <a:t>咖啡在台全盛時期</a:t>
            </a:r>
            <a:r>
              <a:rPr lang="en-US" altLang="zh-TW" dirty="0"/>
              <a:t>→</a:t>
            </a:r>
            <a:r>
              <a:rPr lang="zh-TW" altLang="en-US" dirty="0"/>
              <a:t>日本戰敗，農人改種稻米</a:t>
            </a:r>
            <a:endParaRPr lang="en-US" altLang="zh-TW" dirty="0"/>
          </a:p>
          <a:p>
            <a:r>
              <a:rPr lang="en-US" altLang="zh-TW" dirty="0"/>
              <a:t>[</a:t>
            </a:r>
            <a:r>
              <a:rPr lang="zh-TW" altLang="en-US" dirty="0"/>
              <a:t>十九世紀後期</a:t>
            </a:r>
            <a:r>
              <a:rPr lang="en-US" altLang="zh-TW" dirty="0"/>
              <a:t>]→</a:t>
            </a:r>
            <a:r>
              <a:rPr lang="zh-TW" altLang="en-US" dirty="0"/>
              <a:t>咖啡再度興盛 </a:t>
            </a:r>
            <a:endParaRPr lang="en-US" altLang="zh-TW" dirty="0"/>
          </a:p>
          <a:p>
            <a:endParaRPr lang="en-US" altLang="zh-TW" dirty="0"/>
          </a:p>
          <a:p>
            <a:r>
              <a:rPr lang="zh-TW" altLang="en-US" dirty="0"/>
              <a:t>在十八世紀，鴉片戰爭戰敗後，英國商人開的「德記洋行」來到台灣經商，發現台灣的環境和南洋及中南美洲相近，認為適合種咖啡樹，便在</a:t>
            </a:r>
            <a:r>
              <a:rPr lang="en-US" altLang="zh-TW" dirty="0"/>
              <a:t>1884</a:t>
            </a:r>
            <a:r>
              <a:rPr lang="zh-TW" altLang="en-US" dirty="0"/>
              <a:t>年</a:t>
            </a:r>
            <a:r>
              <a:rPr lang="en-US" altLang="zh-TW" dirty="0"/>
              <a:t>(</a:t>
            </a:r>
            <a:r>
              <a:rPr lang="zh-TW" altLang="en-US" dirty="0"/>
              <a:t>光緒</a:t>
            </a:r>
            <a:r>
              <a:rPr lang="en-US" altLang="zh-TW" dirty="0"/>
              <a:t>10</a:t>
            </a:r>
            <a:r>
              <a:rPr lang="zh-TW" altLang="en-US" dirty="0"/>
              <a:t>年</a:t>
            </a:r>
            <a:r>
              <a:rPr lang="en-US" altLang="zh-TW" dirty="0"/>
              <a:t>)</a:t>
            </a:r>
            <a:r>
              <a:rPr lang="zh-TW" altLang="en-US" dirty="0"/>
              <a:t>，從馬尼拉引進一百多株咖啡苗木「阿拉比卡」，將他們種在以前的台北縣海山鄉，但因運輸路程遙遠，又因為包裝技術不佳和管理不嚴謹，使得種植後大都死亡，剩下唯一僅有的十株。</a:t>
            </a:r>
          </a:p>
          <a:p>
            <a:endParaRPr lang="en-US" altLang="zh-TW" dirty="0"/>
          </a:p>
          <a:p>
            <a:endParaRPr lang="zh-TW" altLang="en-US" dirty="0"/>
          </a:p>
        </p:txBody>
      </p:sp>
    </p:spTree>
    <p:extLst>
      <p:ext uri="{BB962C8B-B14F-4D97-AF65-F5344CB8AC3E}">
        <p14:creationId xmlns:p14="http://schemas.microsoft.com/office/powerpoint/2010/main" val="3336058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38349" y="316934"/>
            <a:ext cx="8412480" cy="952790"/>
          </a:xfrm>
        </p:spPr>
        <p:txBody>
          <a:bodyPr/>
          <a:lstStyle/>
          <a:p>
            <a:pPr algn="ctr"/>
            <a:r>
              <a:rPr lang="zh-TW" altLang="en-US" b="1" dirty="0"/>
              <a:t>台灣咖啡的由來</a:t>
            </a:r>
            <a:endParaRPr lang="zh-TW" altLang="en-US" dirty="0"/>
          </a:p>
        </p:txBody>
      </p:sp>
      <p:sp>
        <p:nvSpPr>
          <p:cNvPr id="3" name="內容版面配置區 2"/>
          <p:cNvSpPr>
            <a:spLocks noGrp="1"/>
          </p:cNvSpPr>
          <p:nvPr>
            <p:ph idx="1"/>
          </p:nvPr>
        </p:nvSpPr>
        <p:spPr>
          <a:xfrm>
            <a:off x="803909" y="1428750"/>
            <a:ext cx="10881360" cy="5120640"/>
          </a:xfrm>
        </p:spPr>
        <p:txBody>
          <a:bodyPr>
            <a:normAutofit fontScale="92500"/>
          </a:bodyPr>
          <a:lstStyle/>
          <a:p>
            <a:r>
              <a:rPr lang="zh-TW" altLang="en-US" dirty="0"/>
              <a:t>第二年英國茶商又進口咖啡種籽，但又失敗了，幾天後又再度進口並種植在文山地區，最後終於成功。之後不斷的栽培種植多達三千多株，但三年後，卻又因一場大火而焚毀。</a:t>
            </a:r>
          </a:p>
          <a:p>
            <a:r>
              <a:rPr lang="zh-TW" altLang="en-US" dirty="0"/>
              <a:t> 十九世紀，甲午戰爭之後，日本人佔據台灣，極力推廣經濟價值很高的咖啡，在</a:t>
            </a:r>
            <a:r>
              <a:rPr lang="en-US" altLang="zh-TW" dirty="0"/>
              <a:t>1941</a:t>
            </a:r>
            <a:r>
              <a:rPr lang="zh-TW" altLang="en-US" dirty="0"/>
              <a:t>年台灣咖啡產量豐富、品質風味佳，造就咖啡在台灣的全盛時期，但不久日本發動太平洋戰爭，咖啡銷售成了問題，又缺乏人力照顧，農民紛紛改種稻米，日本戰敗撤退後，咖啡便沒落了。</a:t>
            </a:r>
          </a:p>
          <a:p>
            <a:r>
              <a:rPr lang="zh-TW" altLang="en-US" dirty="0"/>
              <a:t>二十世紀，日本木村公司在嘉義、花蓮瑞穗等地種植咖啡；</a:t>
            </a:r>
            <a:r>
              <a:rPr lang="en-US" altLang="zh-TW" dirty="0"/>
              <a:t>1950 </a:t>
            </a:r>
            <a:r>
              <a:rPr lang="zh-TW" altLang="en-US" dirty="0"/>
              <a:t>年隨著美軍協防台灣，即溶咖啡引進，初期只有雀巢咖啡；</a:t>
            </a:r>
            <a:r>
              <a:rPr lang="en-US" altLang="zh-TW" dirty="0"/>
              <a:t>1962 </a:t>
            </a:r>
            <a:r>
              <a:rPr lang="zh-TW" altLang="en-US" dirty="0"/>
              <a:t>年第一次國際咖啡協會成立；</a:t>
            </a:r>
            <a:r>
              <a:rPr lang="en-US" altLang="zh-TW" dirty="0"/>
              <a:t>1963 </a:t>
            </a:r>
            <a:r>
              <a:rPr lang="zh-TW" altLang="en-US" dirty="0"/>
              <a:t>年安通農場開始種植咖啡；</a:t>
            </a:r>
            <a:r>
              <a:rPr lang="en-US" altLang="zh-TW" dirty="0"/>
              <a:t>1980</a:t>
            </a:r>
            <a:r>
              <a:rPr lang="zh-TW" altLang="en-US" dirty="0"/>
              <a:t>年書坊所結合的書香咖啡屋，中南部則流行庭園咖啡屋、個人品味的歐洲風格咖啡店、日式咖啡店及目前最興盛的咖啡連鎖店。</a:t>
            </a:r>
          </a:p>
          <a:p>
            <a:endParaRPr lang="zh-TW" altLang="en-US" dirty="0"/>
          </a:p>
          <a:p>
            <a:endParaRPr lang="zh-TW" altLang="en-US" dirty="0"/>
          </a:p>
        </p:txBody>
      </p:sp>
    </p:spTree>
    <p:extLst>
      <p:ext uri="{BB962C8B-B14F-4D97-AF65-F5344CB8AC3E}">
        <p14:creationId xmlns:p14="http://schemas.microsoft.com/office/powerpoint/2010/main" val="2660956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荷包山</a:t>
            </a:r>
          </a:p>
        </p:txBody>
      </p:sp>
      <p:pic>
        <p:nvPicPr>
          <p:cNvPr id="4" name="內容版面配置區 3"/>
          <p:cNvPicPr>
            <a:picLocks noGrp="1" noChangeAspect="1"/>
          </p:cNvPicPr>
          <p:nvPr>
            <p:ph idx="1"/>
          </p:nvPr>
        </p:nvPicPr>
        <p:blipFill>
          <a:blip r:embed="rId2"/>
          <a:stretch>
            <a:fillRect/>
          </a:stretch>
        </p:blipFill>
        <p:spPr>
          <a:xfrm>
            <a:off x="4068417" y="485996"/>
            <a:ext cx="3650971" cy="5663014"/>
          </a:xfrm>
        </p:spPr>
      </p:pic>
    </p:spTree>
    <p:extLst>
      <p:ext uri="{BB962C8B-B14F-4D97-AF65-F5344CB8AC3E}">
        <p14:creationId xmlns:p14="http://schemas.microsoft.com/office/powerpoint/2010/main" val="3690868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t>台灣咖啡主要產地</a:t>
            </a:r>
            <a:r>
              <a:rPr lang="en-US" altLang="zh-TW" b="1" dirty="0"/>
              <a:t>--</a:t>
            </a:r>
            <a:r>
              <a:rPr lang="zh-TW" altLang="en-US" b="1" dirty="0"/>
              <a:t>荷苞山 </a:t>
            </a:r>
            <a:endParaRPr lang="zh-TW" altLang="en-US" dirty="0"/>
          </a:p>
        </p:txBody>
      </p:sp>
      <p:sp>
        <p:nvSpPr>
          <p:cNvPr id="5" name="內容版面配置區 4"/>
          <p:cNvSpPr>
            <a:spLocks noGrp="1"/>
          </p:cNvSpPr>
          <p:nvPr>
            <p:ph idx="1"/>
          </p:nvPr>
        </p:nvSpPr>
        <p:spPr>
          <a:xfrm>
            <a:off x="1079341" y="2097088"/>
            <a:ext cx="10030141" cy="3505401"/>
          </a:xfrm>
        </p:spPr>
        <p:txBody>
          <a:bodyPr vert="horz" lIns="91440" tIns="45720" rIns="91440" bIns="45720" rtlCol="0" anchor="t">
            <a:normAutofit/>
          </a:bodyPr>
          <a:lstStyle/>
          <a:p>
            <a:r>
              <a:rPr lang="zh-TW" altLang="en-US" b="1" dirty="0"/>
              <a:t>荷苞山 </a:t>
            </a:r>
            <a:r>
              <a:rPr lang="zh-TW" altLang="en-US" dirty="0"/>
              <a:t>位於雲林縣古坑鄉華山地區，海拔三百</a:t>
            </a:r>
            <a:r>
              <a:rPr lang="en-US" altLang="zh-TW" dirty="0"/>
              <a:t>~</a:t>
            </a:r>
            <a:r>
              <a:rPr lang="zh-TW" altLang="en-US" dirty="0"/>
              <a:t>八百公尺，土地屬於沙質土壤，排水良好，加上處於亞熱帶氣候 ，非常適合咖啡生長</a:t>
            </a:r>
          </a:p>
          <a:p>
            <a:r>
              <a:rPr lang="zh-TW" altLang="EN-US" dirty="0"/>
              <a:t>日據時代，日</a:t>
            </a:r>
            <a:r>
              <a:rPr lang="zh-TW" altLang="en-US" dirty="0"/>
              <a:t>本</a:t>
            </a:r>
            <a:r>
              <a:rPr lang="zh-TW" altLang="EN-US" dirty="0"/>
              <a:t>人</a:t>
            </a:r>
            <a:r>
              <a:rPr lang="zh-TW" altLang="en-US" dirty="0"/>
              <a:t>在</a:t>
            </a:r>
            <a:r>
              <a:rPr lang="zh-TW" altLang="EN-US" dirty="0"/>
              <a:t>荷苞山經濟農場直營地內栽種大約七十五頃的咖啡園，因而荷苞山亦有「咖啡山」的前名，並流傳至今。</a:t>
            </a:r>
            <a:endParaRPr lang="zh-TW" altLang="en-US" dirty="0"/>
          </a:p>
        </p:txBody>
      </p:sp>
    </p:spTree>
    <p:extLst>
      <p:ext uri="{BB962C8B-B14F-4D97-AF65-F5344CB8AC3E}">
        <p14:creationId xmlns:p14="http://schemas.microsoft.com/office/powerpoint/2010/main" val="1366558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東山鄉</a:t>
            </a:r>
          </a:p>
        </p:txBody>
      </p:sp>
      <p:pic>
        <p:nvPicPr>
          <p:cNvPr id="4" name="內容版面配置區 3"/>
          <p:cNvPicPr>
            <a:picLocks noGrp="1" noChangeAspect="1"/>
          </p:cNvPicPr>
          <p:nvPr>
            <p:ph idx="1"/>
          </p:nvPr>
        </p:nvPicPr>
        <p:blipFill>
          <a:blip r:embed="rId2"/>
          <a:stretch>
            <a:fillRect/>
          </a:stretch>
        </p:blipFill>
        <p:spPr>
          <a:xfrm>
            <a:off x="3770543" y="618518"/>
            <a:ext cx="4101248" cy="6065228"/>
          </a:xfrm>
        </p:spPr>
      </p:pic>
    </p:spTree>
    <p:extLst>
      <p:ext uri="{BB962C8B-B14F-4D97-AF65-F5344CB8AC3E}">
        <p14:creationId xmlns:p14="http://schemas.microsoft.com/office/powerpoint/2010/main" val="336716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1276718" y="214247"/>
            <a:ext cx="4090007" cy="6464850"/>
          </a:xfrm>
        </p:spPr>
      </p:pic>
      <p:sp>
        <p:nvSpPr>
          <p:cNvPr id="5" name="橢圓 4"/>
          <p:cNvSpPr/>
          <p:nvPr/>
        </p:nvSpPr>
        <p:spPr>
          <a:xfrm>
            <a:off x="3180522" y="4028661"/>
            <a:ext cx="212035" cy="212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321721" y="4134678"/>
            <a:ext cx="877163" cy="369332"/>
          </a:xfrm>
          <a:prstGeom prst="rect">
            <a:avLst/>
          </a:prstGeom>
          <a:noFill/>
        </p:spPr>
        <p:txBody>
          <a:bodyPr wrap="none" lIns="91440" tIns="45720" rIns="91440" bIns="45720">
            <a:spAutoFit/>
          </a:bodyPr>
          <a:lstStyle/>
          <a:p>
            <a:pPr algn="ctr"/>
            <a:r>
              <a:rPr lang="zh-TW" altLang="en-US" dirty="0">
                <a:ln w="0"/>
                <a:solidFill>
                  <a:srgbClr val="FF0000"/>
                </a:solidFill>
                <a:effectLst>
                  <a:outerShdw blurRad="38100" dist="19050" dir="2700000" algn="tl" rotWithShape="0">
                    <a:schemeClr val="dk1">
                      <a:alpha val="40000"/>
                    </a:schemeClr>
                  </a:outerShdw>
                </a:effectLst>
              </a:rPr>
              <a:t>摩卡港</a:t>
            </a:r>
            <a:endParaRPr lang="zh-TW" altLang="en-US" b="0" cap="none" spc="0" dirty="0">
              <a:ln w="0"/>
              <a:solidFill>
                <a:srgbClr val="FF0000"/>
              </a:solidFill>
              <a:effectLst>
                <a:outerShdw blurRad="38100" dist="19050" dir="2700000" algn="tl" rotWithShape="0">
                  <a:schemeClr val="dk1">
                    <a:alpha val="40000"/>
                  </a:schemeClr>
                </a:outerShdw>
              </a:effectLst>
            </a:endParaRPr>
          </a:p>
        </p:txBody>
      </p:sp>
      <p:sp>
        <p:nvSpPr>
          <p:cNvPr id="7" name="矩形 6"/>
          <p:cNvSpPr/>
          <p:nvPr/>
        </p:nvSpPr>
        <p:spPr>
          <a:xfrm>
            <a:off x="5405205" y="633766"/>
            <a:ext cx="6340197" cy="1938992"/>
          </a:xfrm>
          <a:prstGeom prst="rect">
            <a:avLst/>
          </a:prstGeom>
          <a:noFill/>
        </p:spPr>
        <p:txBody>
          <a:bodyPr wrap="none" lIns="91440" tIns="45720" rIns="91440" bIns="45720">
            <a:spAutoFit/>
          </a:bodyPr>
          <a:lstStyle/>
          <a:p>
            <a:r>
              <a:rPr lang="en-US" altLang="zh-TW" sz="4000" b="0" cap="none" spc="0" dirty="0">
                <a:ln w="0"/>
                <a:solidFill>
                  <a:schemeClr val="tx1"/>
                </a:solidFill>
                <a:effectLst>
                  <a:outerShdw blurRad="38100" dist="19050" dir="2700000" algn="tl" rotWithShape="0">
                    <a:schemeClr val="dk1">
                      <a:alpha val="40000"/>
                    </a:schemeClr>
                  </a:outerShdw>
                </a:effectLst>
              </a:rPr>
              <a:t>15</a:t>
            </a:r>
            <a:r>
              <a:rPr lang="zh-TW" altLang="en-US" sz="4000" b="0" cap="none" spc="0" dirty="0">
                <a:ln w="0"/>
                <a:solidFill>
                  <a:schemeClr val="tx1"/>
                </a:solidFill>
                <a:effectLst>
                  <a:outerShdw blurRad="38100" dist="19050" dir="2700000" algn="tl" rotWithShape="0">
                    <a:schemeClr val="dk1">
                      <a:alpha val="40000"/>
                    </a:schemeClr>
                  </a:outerShdw>
                </a:effectLst>
              </a:rPr>
              <a:t>世紀</a:t>
            </a:r>
            <a:endParaRPr lang="en-US" altLang="zh-TW" sz="4000" b="0" cap="none" spc="0" dirty="0">
              <a:ln w="0"/>
              <a:solidFill>
                <a:schemeClr val="tx1"/>
              </a:solidFill>
              <a:effectLst>
                <a:outerShdw blurRad="38100" dist="19050" dir="2700000" algn="tl" rotWithShape="0">
                  <a:schemeClr val="dk1">
                    <a:alpha val="40000"/>
                  </a:schemeClr>
                </a:outerShdw>
              </a:effectLst>
            </a:endParaRPr>
          </a:p>
          <a:p>
            <a:r>
              <a:rPr lang="zh-TW" altLang="en-US" sz="4000" dirty="0">
                <a:ln w="0"/>
                <a:effectLst>
                  <a:outerShdw blurRad="38100" dist="19050" dir="2700000" algn="tl" rotWithShape="0">
                    <a:schemeClr val="dk1">
                      <a:alpha val="40000"/>
                    </a:schemeClr>
                  </a:outerShdw>
                </a:effectLst>
              </a:rPr>
              <a:t>非洲種植的咖啡經由摩卡港</a:t>
            </a:r>
            <a:endParaRPr lang="en-US" altLang="zh-TW" sz="4000" dirty="0">
              <a:ln w="0"/>
              <a:effectLst>
                <a:outerShdw blurRad="38100" dist="19050" dir="2700000" algn="tl" rotWithShape="0">
                  <a:schemeClr val="dk1">
                    <a:alpha val="40000"/>
                  </a:schemeClr>
                </a:outerShdw>
              </a:effectLst>
            </a:endParaRPr>
          </a:p>
          <a:p>
            <a:r>
              <a:rPr lang="zh-TW" altLang="en-US" sz="4000" b="0" cap="none" spc="0" dirty="0">
                <a:ln w="0"/>
                <a:solidFill>
                  <a:schemeClr val="tx1"/>
                </a:solidFill>
                <a:effectLst>
                  <a:outerShdw blurRad="38100" dist="19050" dir="2700000" algn="tl" rotWithShape="0">
                    <a:schemeClr val="dk1">
                      <a:alpha val="40000"/>
                    </a:schemeClr>
                  </a:outerShdw>
                </a:effectLst>
              </a:rPr>
              <a:t>行銷各地，叫摩卡咖啡</a:t>
            </a:r>
            <a:endParaRPr lang="en-US" altLang="zh-TW" sz="4000" b="0" cap="none" spc="0" dirty="0">
              <a:ln w="0"/>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5507924" y="4028661"/>
            <a:ext cx="4801314" cy="1938992"/>
          </a:xfrm>
          <a:prstGeom prst="rect">
            <a:avLst/>
          </a:prstGeom>
          <a:noFill/>
        </p:spPr>
        <p:txBody>
          <a:bodyPr wrap="none" lIns="91440" tIns="45720" rIns="91440" bIns="45720">
            <a:spAutoFit/>
          </a:bodyPr>
          <a:lstStyle/>
          <a:p>
            <a:r>
              <a:rPr lang="en-US" altLang="zh-TW" sz="4000" b="0" cap="none" spc="0" dirty="0">
                <a:ln w="0"/>
                <a:solidFill>
                  <a:schemeClr val="tx1"/>
                </a:solidFill>
                <a:effectLst>
                  <a:outerShdw blurRad="38100" dist="19050" dir="2700000" algn="tl" rotWithShape="0">
                    <a:schemeClr val="dk1">
                      <a:alpha val="40000"/>
                    </a:schemeClr>
                  </a:outerShdw>
                </a:effectLst>
              </a:rPr>
              <a:t>6</a:t>
            </a:r>
            <a:r>
              <a:rPr lang="zh-TW" altLang="en-US" sz="4000" b="0" cap="none" spc="0" dirty="0">
                <a:ln w="0"/>
                <a:solidFill>
                  <a:schemeClr val="tx1"/>
                </a:solidFill>
                <a:effectLst>
                  <a:outerShdw blurRad="38100" dist="19050" dir="2700000" algn="tl" rotWithShape="0">
                    <a:schemeClr val="dk1">
                      <a:alpha val="40000"/>
                    </a:schemeClr>
                  </a:outerShdw>
                </a:effectLst>
              </a:rPr>
              <a:t>世紀</a:t>
            </a:r>
            <a:br>
              <a:rPr lang="en-US" altLang="zh-TW" sz="4000" b="0" cap="none" spc="0" dirty="0">
                <a:ln w="0"/>
                <a:solidFill>
                  <a:schemeClr val="tx1"/>
                </a:solidFill>
                <a:effectLst>
                  <a:outerShdw blurRad="38100" dist="19050" dir="2700000" algn="tl" rotWithShape="0">
                    <a:schemeClr val="dk1">
                      <a:alpha val="40000"/>
                    </a:schemeClr>
                  </a:outerShdw>
                </a:effectLst>
              </a:rPr>
            </a:br>
            <a:r>
              <a:rPr lang="zh-TW" altLang="en-US" sz="4000" b="0" cap="none" spc="0" dirty="0">
                <a:ln w="0"/>
                <a:solidFill>
                  <a:schemeClr val="tx1"/>
                </a:solidFill>
                <a:effectLst>
                  <a:outerShdw blurRad="38100" dist="19050" dir="2700000" algn="tl" rotWithShape="0">
                    <a:schemeClr val="dk1">
                      <a:alpha val="40000"/>
                    </a:schemeClr>
                  </a:outerShdw>
                </a:effectLst>
              </a:rPr>
              <a:t>牧羊人在衣索比亞</a:t>
            </a:r>
            <a:endParaRPr lang="en-US" altLang="zh-TW" sz="4000" b="0" cap="none" spc="0" dirty="0">
              <a:ln w="0"/>
              <a:solidFill>
                <a:schemeClr val="tx1"/>
              </a:solidFill>
              <a:effectLst>
                <a:outerShdw blurRad="38100" dist="19050" dir="2700000" algn="tl" rotWithShape="0">
                  <a:schemeClr val="dk1">
                    <a:alpha val="40000"/>
                  </a:schemeClr>
                </a:outerShdw>
              </a:effectLst>
            </a:endParaRPr>
          </a:p>
          <a:p>
            <a:r>
              <a:rPr lang="zh-TW" altLang="en-US" sz="4000" b="0" cap="none" spc="0" dirty="0">
                <a:ln w="0"/>
                <a:solidFill>
                  <a:schemeClr val="tx1"/>
                </a:solidFill>
                <a:effectLst>
                  <a:outerShdw blurRad="38100" dist="19050" dir="2700000" algn="tl" rotWithShape="0">
                    <a:schemeClr val="dk1">
                      <a:alpha val="40000"/>
                    </a:schemeClr>
                  </a:outerShdw>
                </a:effectLst>
              </a:rPr>
              <a:t>發現咖啡的提神效果</a:t>
            </a:r>
          </a:p>
        </p:txBody>
      </p:sp>
      <p:sp>
        <p:nvSpPr>
          <p:cNvPr id="9" name="矩形 8"/>
          <p:cNvSpPr/>
          <p:nvPr/>
        </p:nvSpPr>
        <p:spPr>
          <a:xfrm>
            <a:off x="5296201" y="2946766"/>
            <a:ext cx="6449201" cy="707886"/>
          </a:xfrm>
          <a:prstGeom prst="rect">
            <a:avLst/>
          </a:prstGeom>
          <a:noFill/>
        </p:spPr>
        <p:txBody>
          <a:bodyPr wrap="none" lIns="91440" tIns="45720" rIns="91440" bIns="45720">
            <a:spAutoFit/>
          </a:bodyPr>
          <a:lstStyle/>
          <a:p>
            <a:pPr algn="ctr"/>
            <a:r>
              <a:rPr lang="en-US" altLang="zh-TW" sz="4000" dirty="0"/>
              <a:t>1258</a:t>
            </a:r>
            <a:r>
              <a:rPr lang="zh-TW" altLang="en-US" sz="4000" dirty="0"/>
              <a:t>年，摩卡某酋長煮咖啡</a:t>
            </a:r>
          </a:p>
        </p:txBody>
      </p:sp>
    </p:spTree>
    <p:extLst>
      <p:ext uri="{BB962C8B-B14F-4D97-AF65-F5344CB8AC3E}">
        <p14:creationId xmlns:p14="http://schemas.microsoft.com/office/powerpoint/2010/main" val="3760932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t>台灣咖啡主要產地</a:t>
            </a:r>
            <a:r>
              <a:rPr lang="en-US" altLang="zh-TW" b="1" dirty="0"/>
              <a:t>--</a:t>
            </a:r>
            <a:r>
              <a:rPr lang="zh-TW" altLang="en-US" b="1" dirty="0"/>
              <a:t>東山鄉</a:t>
            </a:r>
            <a:endParaRPr lang="zh-TW" altLang="en-US" dirty="0"/>
          </a:p>
        </p:txBody>
      </p:sp>
      <p:sp>
        <p:nvSpPr>
          <p:cNvPr id="3" name="內容版面配置區 2"/>
          <p:cNvSpPr>
            <a:spLocks noGrp="1"/>
          </p:cNvSpPr>
          <p:nvPr>
            <p:ph idx="1"/>
          </p:nvPr>
        </p:nvSpPr>
        <p:spPr>
          <a:xfrm>
            <a:off x="540162" y="2097088"/>
            <a:ext cx="10507249" cy="2468287"/>
          </a:xfrm>
        </p:spPr>
        <p:txBody>
          <a:bodyPr>
            <a:normAutofit/>
          </a:bodyPr>
          <a:lstStyle/>
          <a:p>
            <a:r>
              <a:rPr lang="zh-TW" altLang="en-US" sz="2800" b="1" dirty="0"/>
              <a:t>東山鄉</a:t>
            </a:r>
            <a:r>
              <a:rPr lang="zh-TW" altLang="en-US" sz="2800" dirty="0"/>
              <a:t>位於台南縣東山鄉南勢村近八百公尺海拔的山區，緯度與盛產咖啡豆的牙買加一樣，由於日夜溫差大，因此能夠種出高品質的咖啡豆。</a:t>
            </a:r>
          </a:p>
        </p:txBody>
      </p:sp>
    </p:spTree>
    <p:extLst>
      <p:ext uri="{BB962C8B-B14F-4D97-AF65-F5344CB8AC3E}">
        <p14:creationId xmlns:p14="http://schemas.microsoft.com/office/powerpoint/2010/main" val="765840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8908" y="738834"/>
            <a:ext cx="9905998" cy="1478570"/>
          </a:xfrm>
        </p:spPr>
        <p:txBody>
          <a:bodyPr/>
          <a:lstStyle/>
          <a:p>
            <a:pPr algn="ctr"/>
            <a:r>
              <a:rPr lang="zh-TW" altLang="en-US" b="1" dirty="0"/>
              <a:t>咖啡豆調製法</a:t>
            </a:r>
            <a:r>
              <a:rPr lang="en-US" altLang="zh-TW" b="1" dirty="0"/>
              <a:t>--</a:t>
            </a:r>
            <a:r>
              <a:rPr lang="zh-TW" altLang="en-US" b="1" dirty="0"/>
              <a:t>乾燥法</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12274766"/>
              </p:ext>
            </p:extLst>
          </p:nvPr>
        </p:nvGraphicFramePr>
        <p:xfrm>
          <a:off x="1351722" y="2024830"/>
          <a:ext cx="9447038" cy="2980284"/>
        </p:xfrm>
        <a:graphic>
          <a:graphicData uri="http://schemas.openxmlformats.org/drawingml/2006/table">
            <a:tbl>
              <a:tblPr/>
              <a:tblGrid>
                <a:gridCol w="9447038">
                  <a:extLst>
                    <a:ext uri="{9D8B030D-6E8A-4147-A177-3AD203B41FA5}">
                      <a16:colId xmlns:a16="http://schemas.microsoft.com/office/drawing/2014/main" val="552624322"/>
                    </a:ext>
                  </a:extLst>
                </a:gridCol>
              </a:tblGrid>
              <a:tr h="0">
                <a:tc>
                  <a:txBody>
                    <a:bodyPr/>
                    <a:lstStyle/>
                    <a:p>
                      <a:pPr algn="ctr"/>
                      <a:r>
                        <a:rPr lang="zh-TW" altLang="en-US" sz="700" dirty="0"/>
                        <a:t> </a:t>
                      </a:r>
                    </a:p>
                  </a:txBody>
                  <a:tcPr marL="34723" marR="34723" marT="17361" marB="17361" anchor="ctr">
                    <a:lnL>
                      <a:noFill/>
                    </a:lnL>
                    <a:lnR>
                      <a:noFill/>
                    </a:lnR>
                    <a:lnT>
                      <a:noFill/>
                    </a:lnT>
                    <a:lnB>
                      <a:noFill/>
                    </a:lnB>
                  </a:tcPr>
                </a:tc>
                <a:extLst>
                  <a:ext uri="{0D108BD9-81ED-4DB2-BD59-A6C34878D82A}">
                    <a16:rowId xmlns:a16="http://schemas.microsoft.com/office/drawing/2014/main" val="2623008622"/>
                  </a:ext>
                </a:extLst>
              </a:tr>
              <a:tr h="2320280">
                <a:tc>
                  <a:txBody>
                    <a:bodyPr/>
                    <a:lstStyle/>
                    <a:p>
                      <a:pPr algn="l"/>
                      <a:r>
                        <a:rPr lang="zh-TW" altLang="en-US" sz="2800" b="1" dirty="0">
                          <a:effectLst/>
                        </a:rPr>
                        <a:t>乾燥法</a:t>
                      </a:r>
                      <a:r>
                        <a:rPr lang="zh-TW" altLang="en-US" sz="2800" dirty="0">
                          <a:effectLst/>
                        </a:rPr>
                        <a:t>為最原始的方法，在果實成熟後立刻採收，鋪放在平坦的空地上，每天用耙掃過幾次，使咖啡豆可以乾的比較均勻，之後經過二</a:t>
                      </a:r>
                      <a:r>
                        <a:rPr lang="en-US" altLang="zh-TW" sz="2800" dirty="0">
                          <a:effectLst/>
                        </a:rPr>
                        <a:t>~</a:t>
                      </a:r>
                      <a:r>
                        <a:rPr lang="zh-TW" altLang="en-US" sz="2800" dirty="0">
                          <a:effectLst/>
                        </a:rPr>
                        <a:t>四星期的風吹日曬，再把銀皮以外的都除去，就可製成咖啡生豆，再經烘培後才變咖啡豆。</a:t>
                      </a:r>
                      <a:endParaRPr lang="en-US" altLang="zh-TW" sz="2800" dirty="0">
                        <a:effectLst/>
                      </a:endParaRPr>
                    </a:p>
                    <a:p>
                      <a:pPr algn="l"/>
                      <a:r>
                        <a:rPr lang="zh-TW" altLang="en-US" sz="2800" dirty="0">
                          <a:effectLst/>
                        </a:rPr>
                        <a:t>但天氣必須連續晴朗，否則容易腐爛、發酸，並散發出難聞的氣味，破壞了咖啡的香味。</a:t>
                      </a:r>
                    </a:p>
                    <a:p>
                      <a:pPr algn="ctr"/>
                      <a:r>
                        <a:rPr lang="zh-TW" altLang="en-US" sz="1600" dirty="0"/>
                        <a:t> </a:t>
                      </a:r>
                      <a:endParaRPr lang="zh-TW" altLang="en-US" sz="1800" dirty="0"/>
                    </a:p>
                  </a:txBody>
                  <a:tcPr marL="34723" marR="34723" marT="17361" marB="17361" anchor="ctr">
                    <a:lnL>
                      <a:noFill/>
                    </a:lnL>
                    <a:lnR>
                      <a:noFill/>
                    </a:lnR>
                    <a:lnT>
                      <a:noFill/>
                    </a:lnT>
                    <a:lnB>
                      <a:noFill/>
                    </a:lnB>
                  </a:tcPr>
                </a:tc>
                <a:extLst>
                  <a:ext uri="{0D108BD9-81ED-4DB2-BD59-A6C34878D82A}">
                    <a16:rowId xmlns:a16="http://schemas.microsoft.com/office/drawing/2014/main" val="2162136205"/>
                  </a:ext>
                </a:extLst>
              </a:tr>
            </a:tbl>
          </a:graphicData>
        </a:graphic>
      </p:graphicFrame>
    </p:spTree>
    <p:extLst>
      <p:ext uri="{BB962C8B-B14F-4D97-AF65-F5344CB8AC3E}">
        <p14:creationId xmlns:p14="http://schemas.microsoft.com/office/powerpoint/2010/main" val="376904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3" y="235983"/>
            <a:ext cx="9905998" cy="1478570"/>
          </a:xfrm>
        </p:spPr>
        <p:txBody>
          <a:bodyPr/>
          <a:lstStyle/>
          <a:p>
            <a:pPr algn="ctr"/>
            <a:r>
              <a:rPr lang="zh-TW" altLang="en-US" b="1" dirty="0"/>
              <a:t>咖啡豆調製法</a:t>
            </a:r>
            <a:r>
              <a:rPr lang="en-US" altLang="zh-TW" b="1" dirty="0"/>
              <a:t>--</a:t>
            </a:r>
            <a:r>
              <a:rPr lang="zh-TW" altLang="en-US" b="1" dirty="0"/>
              <a:t>水洗法</a:t>
            </a:r>
            <a:endParaRPr lang="zh-TW" altLang="en-US" dirty="0"/>
          </a:p>
        </p:txBody>
      </p:sp>
      <p:sp>
        <p:nvSpPr>
          <p:cNvPr id="3" name="內容版面配置區 2"/>
          <p:cNvSpPr>
            <a:spLocks noGrp="1"/>
          </p:cNvSpPr>
          <p:nvPr>
            <p:ph idx="1"/>
          </p:nvPr>
        </p:nvSpPr>
        <p:spPr>
          <a:xfrm>
            <a:off x="849865" y="1714553"/>
            <a:ext cx="9905999" cy="3541714"/>
          </a:xfrm>
        </p:spPr>
        <p:txBody>
          <a:bodyPr>
            <a:normAutofit/>
          </a:bodyPr>
          <a:lstStyle/>
          <a:p>
            <a:r>
              <a:rPr lang="zh-TW" altLang="en-US" b="1" dirty="0"/>
              <a:t>水洗法</a:t>
            </a:r>
            <a:r>
              <a:rPr lang="zh-TW" altLang="en-US" dirty="0"/>
              <a:t>是將採下的果實放入水槽內浸泡二、四小時，讓果肉變軟，才好把果肉打掉，然後再將種子浸水二、四小時，使殘留的果肉發酵並完全掉落，變成乾淨的種子，這就是咖啡生豆，再以日光或人工烘乾，使用機器或人工去掉銀皮與隔層就好了。</a:t>
            </a:r>
          </a:p>
        </p:txBody>
      </p:sp>
      <p:pic>
        <p:nvPicPr>
          <p:cNvPr id="5" name="圖片 4"/>
          <p:cNvPicPr>
            <a:picLocks noChangeAspect="1"/>
          </p:cNvPicPr>
          <p:nvPr/>
        </p:nvPicPr>
        <p:blipFill>
          <a:blip r:embed="rId2"/>
          <a:stretch>
            <a:fillRect/>
          </a:stretch>
        </p:blipFill>
        <p:spPr>
          <a:xfrm>
            <a:off x="6189773" y="3064700"/>
            <a:ext cx="4857638" cy="3670137"/>
          </a:xfrm>
          <a:prstGeom prst="rect">
            <a:avLst/>
          </a:prstGeom>
        </p:spPr>
      </p:pic>
    </p:spTree>
    <p:extLst>
      <p:ext uri="{BB962C8B-B14F-4D97-AF65-F5344CB8AC3E}">
        <p14:creationId xmlns:p14="http://schemas.microsoft.com/office/powerpoint/2010/main" val="1332907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7997" y="284398"/>
            <a:ext cx="7305589" cy="842211"/>
          </a:xfrm>
        </p:spPr>
        <p:txBody>
          <a:bodyPr>
            <a:normAutofit/>
          </a:bodyPr>
          <a:lstStyle/>
          <a:p>
            <a:r>
              <a:rPr lang="zh-TW" altLang="en-US" b="1" dirty="0"/>
              <a:t>如何判斷咖啡品質</a:t>
            </a:r>
            <a:r>
              <a:rPr lang="en-US" altLang="zh-TW" b="1" dirty="0"/>
              <a:t>??</a:t>
            </a:r>
            <a:endParaRPr lang="zh-TW" altLang="en-US" dirty="0"/>
          </a:p>
        </p:txBody>
      </p:sp>
      <p:sp>
        <p:nvSpPr>
          <p:cNvPr id="3" name="內容版面配置區 2"/>
          <p:cNvSpPr>
            <a:spLocks noGrp="1"/>
          </p:cNvSpPr>
          <p:nvPr>
            <p:ph idx="1"/>
          </p:nvPr>
        </p:nvSpPr>
        <p:spPr>
          <a:xfrm>
            <a:off x="1481705" y="1301503"/>
            <a:ext cx="9905998" cy="5033037"/>
          </a:xfrm>
        </p:spPr>
        <p:txBody>
          <a:bodyPr>
            <a:normAutofit fontScale="32500" lnSpcReduction="20000"/>
          </a:bodyPr>
          <a:lstStyle/>
          <a:p>
            <a:endParaRPr lang="zh-TW" altLang="en-US" dirty="0"/>
          </a:p>
          <a:p>
            <a:pPr lvl="1"/>
            <a:r>
              <a:rPr lang="zh-TW" altLang="en-US" sz="7200" dirty="0"/>
              <a:t>一杯好的咖啡會是清澈透明，且透明度好，但濃度和混濁是不相同的，而會造成混濁的原因有可能是：</a:t>
            </a:r>
          </a:p>
          <a:p>
            <a:pPr lvl="2"/>
            <a:r>
              <a:rPr lang="zh-TW" altLang="en-US" sz="7200" dirty="0"/>
              <a:t>烘焙不良</a:t>
            </a:r>
          </a:p>
          <a:p>
            <a:pPr lvl="2"/>
            <a:r>
              <a:rPr lang="zh-TW" altLang="en-US" sz="7200" dirty="0"/>
              <a:t>咖啡豆（粉）放太久</a:t>
            </a:r>
          </a:p>
          <a:p>
            <a:pPr lvl="2"/>
            <a:r>
              <a:rPr lang="zh-TW" altLang="en-US" sz="7200" dirty="0"/>
              <a:t>沖泡過度（水的溫度太高、沖泡時間太長）</a:t>
            </a:r>
          </a:p>
          <a:p>
            <a:pPr lvl="1"/>
            <a:r>
              <a:rPr lang="zh-TW" altLang="en-US" sz="7200" dirty="0"/>
              <a:t>不加糖和奶精的「黑咖啡」如果沒有不良的味道，原則上可以說它是一杯好咖啡，什麼是不良味道？就是：</a:t>
            </a:r>
          </a:p>
          <a:p>
            <a:pPr lvl="2"/>
            <a:r>
              <a:rPr lang="zh-TW" altLang="en-US" sz="7200" dirty="0"/>
              <a:t>太苦：苦到喝下去無轉成甘味。</a:t>
            </a:r>
          </a:p>
          <a:p>
            <a:pPr lvl="2"/>
            <a:r>
              <a:rPr lang="zh-TW" altLang="en-US" sz="7200" dirty="0"/>
              <a:t>太酸：喝下去兩頰發酸，正常的咖啡，冷卻後酸度便會減少。</a:t>
            </a:r>
          </a:p>
          <a:p>
            <a:pPr lvl="2"/>
            <a:r>
              <a:rPr lang="zh-TW" altLang="en-US" sz="7200" dirty="0"/>
              <a:t>澀味：舌頭有澀澀感覺。</a:t>
            </a:r>
          </a:p>
          <a:p>
            <a:pPr lvl="2"/>
            <a:r>
              <a:rPr lang="zh-TW" altLang="en-US" sz="7200" dirty="0"/>
              <a:t>其他不好的味道：例如自來水味、霉味</a:t>
            </a:r>
            <a:r>
              <a:rPr lang="en-US" altLang="zh-TW" sz="7200" dirty="0"/>
              <a:t>……</a:t>
            </a:r>
            <a:r>
              <a:rPr lang="zh-TW" altLang="en-US" sz="7200" dirty="0"/>
              <a:t>等。</a:t>
            </a:r>
          </a:p>
          <a:p>
            <a:endParaRPr lang="zh-TW" altLang="en-US" dirty="0"/>
          </a:p>
        </p:txBody>
      </p:sp>
      <p:sp>
        <p:nvSpPr>
          <p:cNvPr id="4" name="矩形 3"/>
          <p:cNvSpPr/>
          <p:nvPr/>
        </p:nvSpPr>
        <p:spPr>
          <a:xfrm>
            <a:off x="10095613" y="5872875"/>
            <a:ext cx="800219" cy="461665"/>
          </a:xfrm>
          <a:prstGeom prst="rect">
            <a:avLst/>
          </a:prstGeom>
          <a:noFill/>
        </p:spPr>
        <p:txBody>
          <a:bodyPr wrap="none" lIns="91440" tIns="45720" rIns="91440" bIns="45720">
            <a:spAutoFit/>
          </a:bodyPr>
          <a:lstStyle/>
          <a:p>
            <a:pPr algn="ctr"/>
            <a:r>
              <a:rPr lang="zh-TW" altLang="en-US" sz="2400" b="0" cap="none" spc="0" dirty="0">
                <a:ln w="0"/>
                <a:solidFill>
                  <a:schemeClr val="tx1"/>
                </a:solidFill>
                <a:effectLst>
                  <a:outerShdw blurRad="38100" dist="19050" dir="2700000" algn="tl" rotWithShape="0">
                    <a:schemeClr val="dk1">
                      <a:alpha val="40000"/>
                    </a:schemeClr>
                  </a:outerShdw>
                </a:effectLst>
                <a:hlinkClick r:id="rId2" action="ppaction://hlinksldjump"/>
              </a:rPr>
              <a:t>活動</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6443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5762" y="0"/>
            <a:ext cx="3470344" cy="1478570"/>
          </a:xfrm>
        </p:spPr>
        <p:txBody>
          <a:bodyPr/>
          <a:lstStyle/>
          <a:p>
            <a:r>
              <a:rPr lang="zh-TW" altLang="en-US" b="1" dirty="0"/>
              <a:t>咖啡烘培</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6029739" y="406484"/>
            <a:ext cx="4611756" cy="6098189"/>
          </a:xfrm>
        </p:spPr>
      </p:pic>
      <p:sp>
        <p:nvSpPr>
          <p:cNvPr id="4" name="矩形 3"/>
          <p:cNvSpPr/>
          <p:nvPr/>
        </p:nvSpPr>
        <p:spPr>
          <a:xfrm>
            <a:off x="1522739" y="1139687"/>
            <a:ext cx="3780183" cy="5016758"/>
          </a:xfrm>
          <a:prstGeom prst="rect">
            <a:avLst/>
          </a:prstGeom>
          <a:noFill/>
        </p:spPr>
        <p:txBody>
          <a:bodyPr wrap="square" lIns="91440" tIns="45720" rIns="91440" bIns="45720">
            <a:spAutoFit/>
          </a:bodyPr>
          <a:lstStyle/>
          <a:p>
            <a:pPr marL="914400" indent="-914400">
              <a:buFont typeface="+mj-lt"/>
              <a:buAutoNum type="arabicPeriod"/>
            </a:pPr>
            <a:r>
              <a:rPr lang="zh-TW" altLang="en-US" sz="4000" dirty="0">
                <a:ln w="0"/>
                <a:effectLst>
                  <a:outerShdw blurRad="38100" dist="19050" dir="2700000" algn="tl" rotWithShape="0">
                    <a:schemeClr val="dk1">
                      <a:alpha val="40000"/>
                    </a:schemeClr>
                  </a:outerShdw>
                </a:effectLst>
              </a:rPr>
              <a:t>極淺烘培</a:t>
            </a:r>
            <a:endParaRPr lang="en-US" altLang="zh-TW" sz="4000" dirty="0">
              <a:ln w="0"/>
              <a:effectLst>
                <a:outerShdw blurRad="38100" dist="19050" dir="2700000" algn="tl" rotWithShape="0">
                  <a:schemeClr val="dk1">
                    <a:alpha val="40000"/>
                  </a:schemeClr>
                </a:outerShdw>
              </a:effectLst>
            </a:endParaRPr>
          </a:p>
          <a:p>
            <a:pPr marL="914400" indent="-914400">
              <a:buFont typeface="+mj-lt"/>
              <a:buAutoNum type="arabicPeriod"/>
            </a:pPr>
            <a:r>
              <a:rPr lang="zh-TW" altLang="en-US" sz="4000" b="0" cap="none" spc="0" dirty="0">
                <a:ln w="0"/>
                <a:solidFill>
                  <a:schemeClr val="tx1"/>
                </a:solidFill>
                <a:effectLst>
                  <a:outerShdw blurRad="38100" dist="19050" dir="2700000" algn="tl" rotWithShape="0">
                    <a:schemeClr val="dk1">
                      <a:alpha val="40000"/>
                    </a:schemeClr>
                  </a:outerShdw>
                </a:effectLst>
              </a:rPr>
              <a:t>淺烘培</a:t>
            </a:r>
            <a:endParaRPr lang="en-US" altLang="zh-TW" sz="4000" b="0" cap="none" spc="0" dirty="0">
              <a:ln w="0"/>
              <a:solidFill>
                <a:schemeClr val="tx1"/>
              </a:solidFill>
              <a:effectLst>
                <a:outerShdw blurRad="38100" dist="19050" dir="2700000" algn="tl" rotWithShape="0">
                  <a:schemeClr val="dk1">
                    <a:alpha val="40000"/>
                  </a:schemeClr>
                </a:outerShdw>
              </a:effectLst>
            </a:endParaRPr>
          </a:p>
          <a:p>
            <a:pPr marL="914400" indent="-914400">
              <a:buFont typeface="+mj-lt"/>
              <a:buAutoNum type="arabicPeriod"/>
            </a:pPr>
            <a:r>
              <a:rPr lang="zh-TW" altLang="en-US" sz="4000" dirty="0">
                <a:ln w="0"/>
                <a:effectLst>
                  <a:outerShdw blurRad="38100" dist="19050" dir="2700000" algn="tl" rotWithShape="0">
                    <a:schemeClr val="dk1">
                      <a:alpha val="40000"/>
                    </a:schemeClr>
                  </a:outerShdw>
                </a:effectLst>
              </a:rPr>
              <a:t>中度烘培</a:t>
            </a:r>
            <a:endParaRPr lang="en-US" altLang="zh-TW" sz="4000" dirty="0">
              <a:ln w="0"/>
              <a:effectLst>
                <a:outerShdw blurRad="38100" dist="19050" dir="2700000" algn="tl" rotWithShape="0">
                  <a:schemeClr val="dk1">
                    <a:alpha val="40000"/>
                  </a:schemeClr>
                </a:outerShdw>
              </a:effectLst>
            </a:endParaRPr>
          </a:p>
          <a:p>
            <a:pPr marL="914400" indent="-914400">
              <a:buFont typeface="+mj-lt"/>
              <a:buAutoNum type="arabicPeriod"/>
            </a:pPr>
            <a:r>
              <a:rPr lang="zh-TW" altLang="en-US" sz="4000" b="0" cap="none" spc="0" dirty="0">
                <a:ln w="0"/>
                <a:solidFill>
                  <a:schemeClr val="tx1"/>
                </a:solidFill>
                <a:effectLst>
                  <a:outerShdw blurRad="38100" dist="19050" dir="2700000" algn="tl" rotWithShape="0">
                    <a:schemeClr val="dk1">
                      <a:alpha val="40000"/>
                    </a:schemeClr>
                  </a:outerShdw>
                </a:effectLst>
              </a:rPr>
              <a:t>中微深烘培</a:t>
            </a:r>
            <a:endParaRPr lang="en-US" altLang="zh-TW" sz="4000" b="0" cap="none" spc="0" dirty="0">
              <a:ln w="0"/>
              <a:solidFill>
                <a:schemeClr val="tx1"/>
              </a:solidFill>
              <a:effectLst>
                <a:outerShdw blurRad="38100" dist="19050" dir="2700000" algn="tl" rotWithShape="0">
                  <a:schemeClr val="dk1">
                    <a:alpha val="40000"/>
                  </a:schemeClr>
                </a:outerShdw>
              </a:effectLst>
            </a:endParaRPr>
          </a:p>
          <a:p>
            <a:pPr marL="914400" indent="-914400">
              <a:buFont typeface="+mj-lt"/>
              <a:buAutoNum type="arabicPeriod"/>
            </a:pPr>
            <a:r>
              <a:rPr lang="zh-TW" altLang="en-US" sz="4000" dirty="0">
                <a:ln w="0"/>
                <a:effectLst>
                  <a:outerShdw blurRad="38100" dist="19050" dir="2700000" algn="tl" rotWithShape="0">
                    <a:schemeClr val="dk1">
                      <a:alpha val="40000"/>
                    </a:schemeClr>
                  </a:outerShdw>
                </a:effectLst>
              </a:rPr>
              <a:t>中深度烘培</a:t>
            </a:r>
            <a:endParaRPr lang="en-US" altLang="zh-TW" sz="4000" dirty="0">
              <a:ln w="0"/>
              <a:effectLst>
                <a:outerShdw blurRad="38100" dist="19050" dir="2700000" algn="tl" rotWithShape="0">
                  <a:schemeClr val="dk1">
                    <a:alpha val="40000"/>
                  </a:schemeClr>
                </a:outerShdw>
              </a:effectLst>
            </a:endParaRPr>
          </a:p>
          <a:p>
            <a:pPr marL="914400" indent="-914400">
              <a:buFont typeface="+mj-lt"/>
              <a:buAutoNum type="arabicPeriod"/>
            </a:pPr>
            <a:r>
              <a:rPr lang="zh-TW" altLang="en-US" sz="4000" dirty="0">
                <a:ln w="0"/>
                <a:effectLst>
                  <a:outerShdw blurRad="38100" dist="19050" dir="2700000" algn="tl" rotWithShape="0">
                    <a:schemeClr val="dk1">
                      <a:alpha val="40000"/>
                    </a:schemeClr>
                  </a:outerShdw>
                </a:effectLst>
              </a:rPr>
              <a:t>微</a:t>
            </a:r>
            <a:r>
              <a:rPr lang="zh-TW" altLang="en-US" sz="4000" b="0" cap="none" spc="0" dirty="0">
                <a:ln w="0"/>
                <a:solidFill>
                  <a:schemeClr val="tx1"/>
                </a:solidFill>
                <a:effectLst>
                  <a:outerShdw blurRad="38100" dist="19050" dir="2700000" algn="tl" rotWithShape="0">
                    <a:schemeClr val="dk1">
                      <a:alpha val="40000"/>
                    </a:schemeClr>
                  </a:outerShdw>
                </a:effectLst>
              </a:rPr>
              <a:t>深度烘培</a:t>
            </a:r>
            <a:endParaRPr lang="en-US" altLang="zh-TW" sz="4000" b="0" cap="none" spc="0" dirty="0">
              <a:ln w="0"/>
              <a:solidFill>
                <a:schemeClr val="tx1"/>
              </a:solidFill>
              <a:effectLst>
                <a:outerShdw blurRad="38100" dist="19050" dir="2700000" algn="tl" rotWithShape="0">
                  <a:schemeClr val="dk1">
                    <a:alpha val="40000"/>
                  </a:schemeClr>
                </a:outerShdw>
              </a:effectLst>
            </a:endParaRPr>
          </a:p>
          <a:p>
            <a:pPr marL="914400" indent="-914400">
              <a:buFont typeface="+mj-lt"/>
              <a:buAutoNum type="arabicPeriod"/>
            </a:pPr>
            <a:r>
              <a:rPr lang="zh-TW" altLang="en-US" sz="4000" dirty="0">
                <a:ln w="0"/>
                <a:effectLst>
                  <a:outerShdw blurRad="38100" dist="19050" dir="2700000" algn="tl" rotWithShape="0">
                    <a:schemeClr val="dk1">
                      <a:alpha val="40000"/>
                    </a:schemeClr>
                  </a:outerShdw>
                </a:effectLst>
              </a:rPr>
              <a:t>極深烘培</a:t>
            </a:r>
            <a:endParaRPr lang="en-US" altLang="zh-TW" sz="4000" dirty="0">
              <a:ln w="0"/>
              <a:effectLst>
                <a:outerShdw blurRad="38100" dist="19050" dir="2700000" algn="tl" rotWithShape="0">
                  <a:schemeClr val="dk1">
                    <a:alpha val="40000"/>
                  </a:schemeClr>
                </a:outerShdw>
              </a:effectLst>
            </a:endParaRPr>
          </a:p>
          <a:p>
            <a:pPr marL="914400" indent="-914400">
              <a:buFont typeface="+mj-lt"/>
              <a:buAutoNum type="arabicPeriod"/>
            </a:pPr>
            <a:r>
              <a:rPr lang="zh-TW" altLang="en-US" sz="4000" dirty="0">
                <a:ln w="0"/>
                <a:effectLst>
                  <a:outerShdw blurRad="38100" dist="19050" dir="2700000" algn="tl" rotWithShape="0">
                    <a:schemeClr val="dk1">
                      <a:alpha val="40000"/>
                    </a:schemeClr>
                  </a:outerShdw>
                </a:effectLst>
              </a:rPr>
              <a:t>極</a:t>
            </a:r>
            <a:r>
              <a:rPr lang="zh-TW" altLang="en-US" sz="4000" b="0" cap="none" spc="0" dirty="0">
                <a:ln w="0"/>
                <a:solidFill>
                  <a:schemeClr val="tx1"/>
                </a:solidFill>
                <a:effectLst>
                  <a:outerShdw blurRad="38100" dist="19050" dir="2700000" algn="tl" rotWithShape="0">
                    <a:schemeClr val="dk1">
                      <a:alpha val="40000"/>
                    </a:schemeClr>
                  </a:outerShdw>
                </a:effectLst>
              </a:rPr>
              <a:t>深度烘培</a:t>
            </a:r>
            <a:endParaRPr lang="en-US" altLang="zh-TW" sz="4000" b="0" cap="none" spc="0" dirty="0">
              <a:ln w="0"/>
              <a:solidFill>
                <a:schemeClr val="tx1"/>
              </a:solidFill>
              <a:effectLst>
                <a:outerShdw blurRad="38100" dist="19050" dir="2700000" algn="tl" rotWithShape="0">
                  <a:schemeClr val="dk1">
                    <a:alpha val="40000"/>
                  </a:schemeClr>
                </a:outerShdw>
              </a:effectLst>
            </a:endParaRPr>
          </a:p>
        </p:txBody>
      </p:sp>
      <p:sp>
        <p:nvSpPr>
          <p:cNvPr id="6" name="矩形 5"/>
          <p:cNvSpPr/>
          <p:nvPr/>
        </p:nvSpPr>
        <p:spPr>
          <a:xfrm>
            <a:off x="4124700" y="6156445"/>
            <a:ext cx="902811" cy="523220"/>
          </a:xfrm>
          <a:prstGeom prst="rect">
            <a:avLst/>
          </a:prstGeom>
          <a:noFill/>
        </p:spPr>
        <p:txBody>
          <a:bodyPr wrap="none" lIns="91440" tIns="45720" rIns="91440" bIns="45720">
            <a:spAutoFit/>
          </a:bodyPr>
          <a:lstStyle/>
          <a:p>
            <a:pPr algn="ctr"/>
            <a:r>
              <a:rPr lang="zh-TW" altLang="en-US" sz="2800" b="0" cap="none" spc="0" dirty="0">
                <a:ln w="0"/>
                <a:solidFill>
                  <a:schemeClr val="tx1"/>
                </a:solidFill>
                <a:effectLst>
                  <a:outerShdw blurRad="38100" dist="19050" dir="2700000" algn="tl" rotWithShape="0">
                    <a:schemeClr val="dk1">
                      <a:alpha val="40000"/>
                    </a:schemeClr>
                  </a:outerShdw>
                </a:effectLst>
                <a:hlinkClick r:id="rId3" action="ppaction://hlinksldjump"/>
              </a:rPr>
              <a:t>活動</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83404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073" y="3809563"/>
            <a:ext cx="2973224" cy="1123751"/>
          </a:xfrm>
        </p:spPr>
        <p:txBody>
          <a:bodyPr>
            <a:normAutofit/>
          </a:bodyPr>
          <a:lstStyle/>
          <a:p>
            <a:r>
              <a:rPr lang="zh-TW" altLang="en-US" b="1" dirty="0"/>
              <a:t>咖啡手沖泡法</a:t>
            </a:r>
            <a:endParaRPr lang="zh-TW" altLang="en-US" dirty="0"/>
          </a:p>
        </p:txBody>
      </p:sp>
      <p:pic>
        <p:nvPicPr>
          <p:cNvPr id="5" name="圖片 4"/>
          <p:cNvPicPr>
            <a:picLocks noChangeAspect="1"/>
          </p:cNvPicPr>
          <p:nvPr/>
        </p:nvPicPr>
        <p:blipFill>
          <a:blip r:embed="rId2"/>
          <a:stretch>
            <a:fillRect/>
          </a:stretch>
        </p:blipFill>
        <p:spPr>
          <a:xfrm>
            <a:off x="3590086" y="680389"/>
            <a:ext cx="1863086" cy="2484115"/>
          </a:xfrm>
          <a:prstGeom prst="rect">
            <a:avLst/>
          </a:prstGeom>
        </p:spPr>
      </p:pic>
      <p:pic>
        <p:nvPicPr>
          <p:cNvPr id="7" name="圖片 6"/>
          <p:cNvPicPr>
            <a:picLocks noChangeAspect="1"/>
          </p:cNvPicPr>
          <p:nvPr/>
        </p:nvPicPr>
        <p:blipFill>
          <a:blip r:embed="rId3"/>
          <a:stretch>
            <a:fillRect/>
          </a:stretch>
        </p:blipFill>
        <p:spPr>
          <a:xfrm>
            <a:off x="6316198" y="672733"/>
            <a:ext cx="1863086" cy="2484115"/>
          </a:xfrm>
          <a:prstGeom prst="rect">
            <a:avLst/>
          </a:prstGeom>
        </p:spPr>
      </p:pic>
      <p:pic>
        <p:nvPicPr>
          <p:cNvPr id="8" name="圖片 7"/>
          <p:cNvPicPr>
            <a:picLocks noChangeAspect="1"/>
          </p:cNvPicPr>
          <p:nvPr/>
        </p:nvPicPr>
        <p:blipFill>
          <a:blip r:embed="rId4"/>
          <a:stretch>
            <a:fillRect/>
          </a:stretch>
        </p:blipFill>
        <p:spPr>
          <a:xfrm>
            <a:off x="9190713" y="680389"/>
            <a:ext cx="1870704" cy="2495661"/>
          </a:xfrm>
          <a:prstGeom prst="rect">
            <a:avLst/>
          </a:prstGeom>
        </p:spPr>
      </p:pic>
      <p:pic>
        <p:nvPicPr>
          <p:cNvPr id="9" name="圖片 8"/>
          <p:cNvPicPr>
            <a:picLocks noChangeAspect="1"/>
          </p:cNvPicPr>
          <p:nvPr/>
        </p:nvPicPr>
        <p:blipFill>
          <a:blip r:embed="rId5"/>
          <a:stretch>
            <a:fillRect/>
          </a:stretch>
        </p:blipFill>
        <p:spPr>
          <a:xfrm>
            <a:off x="1026793" y="672733"/>
            <a:ext cx="1867788" cy="2491771"/>
          </a:xfrm>
          <a:prstGeom prst="rect">
            <a:avLst/>
          </a:prstGeom>
        </p:spPr>
      </p:pic>
      <p:pic>
        <p:nvPicPr>
          <p:cNvPr id="10" name="圖片 9"/>
          <p:cNvPicPr>
            <a:picLocks noChangeAspect="1"/>
          </p:cNvPicPr>
          <p:nvPr/>
        </p:nvPicPr>
        <p:blipFill>
          <a:blip r:embed="rId6"/>
          <a:stretch>
            <a:fillRect/>
          </a:stretch>
        </p:blipFill>
        <p:spPr>
          <a:xfrm>
            <a:off x="3376416" y="3759875"/>
            <a:ext cx="1814847" cy="2421143"/>
          </a:xfrm>
          <a:prstGeom prst="rect">
            <a:avLst/>
          </a:prstGeom>
        </p:spPr>
      </p:pic>
      <p:pic>
        <p:nvPicPr>
          <p:cNvPr id="11" name="圖片 10"/>
          <p:cNvPicPr>
            <a:picLocks noChangeAspect="1"/>
          </p:cNvPicPr>
          <p:nvPr/>
        </p:nvPicPr>
        <p:blipFill>
          <a:blip r:embed="rId7"/>
          <a:stretch>
            <a:fillRect/>
          </a:stretch>
        </p:blipFill>
        <p:spPr>
          <a:xfrm>
            <a:off x="6402192" y="3758081"/>
            <a:ext cx="1816191" cy="2422937"/>
          </a:xfrm>
          <a:prstGeom prst="rect">
            <a:avLst/>
          </a:prstGeom>
        </p:spPr>
      </p:pic>
      <p:pic>
        <p:nvPicPr>
          <p:cNvPr id="12" name="圖片 11"/>
          <p:cNvPicPr>
            <a:picLocks noChangeAspect="1"/>
          </p:cNvPicPr>
          <p:nvPr/>
        </p:nvPicPr>
        <p:blipFill>
          <a:blip r:embed="rId8"/>
          <a:stretch>
            <a:fillRect/>
          </a:stretch>
        </p:blipFill>
        <p:spPr>
          <a:xfrm>
            <a:off x="9335364" y="3809563"/>
            <a:ext cx="1816192" cy="2422938"/>
          </a:xfrm>
          <a:prstGeom prst="rect">
            <a:avLst/>
          </a:prstGeom>
        </p:spPr>
      </p:pic>
      <p:sp>
        <p:nvSpPr>
          <p:cNvPr id="3" name="向右箭號 2"/>
          <p:cNvSpPr/>
          <p:nvPr/>
        </p:nvSpPr>
        <p:spPr>
          <a:xfrm>
            <a:off x="3036396" y="2050815"/>
            <a:ext cx="473803" cy="2782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3" name="向右箭號 12"/>
          <p:cNvSpPr/>
          <p:nvPr/>
        </p:nvSpPr>
        <p:spPr>
          <a:xfrm>
            <a:off x="5705250" y="2050815"/>
            <a:ext cx="473803" cy="2782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 name="向右箭號 13"/>
          <p:cNvSpPr/>
          <p:nvPr/>
        </p:nvSpPr>
        <p:spPr>
          <a:xfrm>
            <a:off x="8481706" y="2050815"/>
            <a:ext cx="473803" cy="2782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4" name="向下箭號 3"/>
          <p:cNvSpPr/>
          <p:nvPr/>
        </p:nvSpPr>
        <p:spPr>
          <a:xfrm>
            <a:off x="10006979" y="3269164"/>
            <a:ext cx="289065" cy="38597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向左箭號 5"/>
          <p:cNvSpPr/>
          <p:nvPr/>
        </p:nvSpPr>
        <p:spPr>
          <a:xfrm>
            <a:off x="8511045" y="5085000"/>
            <a:ext cx="473803" cy="338275"/>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7" name="向左箭號 16"/>
          <p:cNvSpPr/>
          <p:nvPr/>
        </p:nvSpPr>
        <p:spPr>
          <a:xfrm>
            <a:off x="5559826" y="5068610"/>
            <a:ext cx="473803" cy="338275"/>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8" name="矩形 17"/>
          <p:cNvSpPr/>
          <p:nvPr/>
        </p:nvSpPr>
        <p:spPr>
          <a:xfrm>
            <a:off x="1026793" y="3249873"/>
            <a:ext cx="1868557" cy="461665"/>
          </a:xfrm>
          <a:prstGeom prst="rect">
            <a:avLst/>
          </a:prstGeom>
          <a:noFill/>
        </p:spPr>
        <p:txBody>
          <a:bodyPr wrap="square" lIns="91440" tIns="45720" rIns="91440" bIns="45720">
            <a:spAutoFit/>
          </a:bodyPr>
          <a:lstStyle/>
          <a:p>
            <a:pPr algn="ctr"/>
            <a:r>
              <a:rPr lang="zh-TW" altLang="en-US" sz="2400" b="1" cap="none" spc="50" dirty="0">
                <a:ln w="0"/>
                <a:effectLst>
                  <a:innerShdw blurRad="63500" dist="50800" dir="13500000">
                    <a:srgbClr val="000000">
                      <a:alpha val="50000"/>
                    </a:srgbClr>
                  </a:innerShdw>
                </a:effectLst>
              </a:rPr>
              <a:t>先煮水</a:t>
            </a:r>
          </a:p>
        </p:txBody>
      </p:sp>
      <p:sp>
        <p:nvSpPr>
          <p:cNvPr id="19" name="矩形 18"/>
          <p:cNvSpPr/>
          <p:nvPr/>
        </p:nvSpPr>
        <p:spPr>
          <a:xfrm>
            <a:off x="3125479" y="3231318"/>
            <a:ext cx="3012363" cy="461665"/>
          </a:xfrm>
          <a:prstGeom prst="rect">
            <a:avLst/>
          </a:prstGeom>
          <a:noFill/>
        </p:spPr>
        <p:txBody>
          <a:bodyPr wrap="none" lIns="91440" tIns="45720" rIns="91440" bIns="45720">
            <a:spAutoFit/>
          </a:bodyPr>
          <a:lstStyle/>
          <a:p>
            <a:pPr algn="ctr"/>
            <a:r>
              <a:rPr lang="zh-TW" altLang="en-US" sz="2400" b="1" cap="none" spc="50" dirty="0">
                <a:ln w="0"/>
                <a:effectLst>
                  <a:innerShdw blurRad="63500" dist="50800" dir="13500000">
                    <a:srgbClr val="000000">
                      <a:alpha val="50000"/>
                    </a:srgbClr>
                  </a:innerShdw>
                </a:effectLst>
              </a:rPr>
              <a:t>量一杯咖啡的咖啡豆</a:t>
            </a:r>
          </a:p>
        </p:txBody>
      </p:sp>
      <p:sp>
        <p:nvSpPr>
          <p:cNvPr id="20" name="矩形 19"/>
          <p:cNvSpPr/>
          <p:nvPr/>
        </p:nvSpPr>
        <p:spPr>
          <a:xfrm>
            <a:off x="6547137" y="3220963"/>
            <a:ext cx="3869137" cy="461665"/>
          </a:xfrm>
          <a:prstGeom prst="rect">
            <a:avLst/>
          </a:prstGeom>
          <a:noFill/>
        </p:spPr>
        <p:txBody>
          <a:bodyPr wrap="square" lIns="91440" tIns="45720" rIns="91440" bIns="45720">
            <a:spAutoFit/>
          </a:bodyPr>
          <a:lstStyle/>
          <a:p>
            <a:pPr algn="ctr"/>
            <a:r>
              <a:rPr lang="zh-TW" altLang="en-US" sz="2400" b="1" cap="none" spc="50" dirty="0">
                <a:ln w="0"/>
                <a:effectLst>
                  <a:innerShdw blurRad="63500" dist="50800" dir="13500000">
                    <a:srgbClr val="000000">
                      <a:alpha val="50000"/>
                    </a:srgbClr>
                  </a:innerShdw>
                </a:effectLst>
              </a:rPr>
              <a:t>進磨豆機</a:t>
            </a:r>
            <a:r>
              <a:rPr lang="zh-TW" altLang="en-US" sz="2400" b="1" spc="50" dirty="0">
                <a:ln w="0"/>
                <a:effectLst>
                  <a:innerShdw blurRad="63500" dist="50800" dir="13500000">
                    <a:srgbClr val="000000">
                      <a:alpha val="50000"/>
                    </a:srgbClr>
                  </a:innerShdw>
                </a:effectLst>
              </a:rPr>
              <a:t>刻度調</a:t>
            </a:r>
            <a:r>
              <a:rPr lang="en-US" altLang="zh-TW" sz="2400" b="1" spc="50" dirty="0">
                <a:ln w="0"/>
                <a:effectLst>
                  <a:innerShdw blurRad="63500" dist="50800" dir="13500000">
                    <a:srgbClr val="000000">
                      <a:alpha val="50000"/>
                    </a:srgbClr>
                  </a:innerShdw>
                </a:effectLst>
              </a:rPr>
              <a:t>2.5</a:t>
            </a:r>
            <a:endParaRPr lang="zh-TW" altLang="en-US" sz="2400" b="1" cap="none" spc="50" dirty="0">
              <a:ln w="0"/>
              <a:effectLst>
                <a:innerShdw blurRad="63500" dist="50800" dir="13500000">
                  <a:srgbClr val="000000">
                    <a:alpha val="50000"/>
                  </a:srgbClr>
                </a:innerShdw>
              </a:effectLst>
            </a:endParaRPr>
          </a:p>
        </p:txBody>
      </p:sp>
      <p:sp>
        <p:nvSpPr>
          <p:cNvPr id="23" name="矩形 22"/>
          <p:cNvSpPr/>
          <p:nvPr/>
        </p:nvSpPr>
        <p:spPr>
          <a:xfrm>
            <a:off x="8802423" y="6245133"/>
            <a:ext cx="2698175" cy="461665"/>
          </a:xfrm>
          <a:prstGeom prst="rect">
            <a:avLst/>
          </a:prstGeom>
          <a:noFill/>
        </p:spPr>
        <p:txBody>
          <a:bodyPr wrap="none" lIns="91440" tIns="45720" rIns="91440" bIns="45720">
            <a:spAutoFit/>
          </a:bodyPr>
          <a:lstStyle/>
          <a:p>
            <a:pPr algn="ctr"/>
            <a:r>
              <a:rPr lang="zh-TW" altLang="en-US" sz="2400" b="1" cap="none" spc="50" dirty="0">
                <a:ln w="0"/>
                <a:effectLst>
                  <a:innerShdw blurRad="63500" dist="50800" dir="13500000">
                    <a:srgbClr val="000000">
                      <a:alpha val="50000"/>
                    </a:srgbClr>
                  </a:innerShdw>
                </a:effectLst>
              </a:rPr>
              <a:t>把紗布套在濾杯上</a:t>
            </a:r>
          </a:p>
        </p:txBody>
      </p:sp>
      <p:sp>
        <p:nvSpPr>
          <p:cNvPr id="24" name="矩形 23"/>
          <p:cNvSpPr/>
          <p:nvPr/>
        </p:nvSpPr>
        <p:spPr>
          <a:xfrm>
            <a:off x="5061026" y="6245133"/>
            <a:ext cx="3640740" cy="461665"/>
          </a:xfrm>
          <a:prstGeom prst="rect">
            <a:avLst/>
          </a:prstGeom>
          <a:noFill/>
        </p:spPr>
        <p:txBody>
          <a:bodyPr wrap="none" lIns="91440" tIns="45720" rIns="91440" bIns="45720">
            <a:spAutoFit/>
          </a:bodyPr>
          <a:lstStyle/>
          <a:p>
            <a:pPr algn="ctr"/>
            <a:r>
              <a:rPr lang="zh-TW" altLang="en-US" sz="2400" b="1" cap="none" spc="50" dirty="0">
                <a:ln w="0"/>
                <a:effectLst>
                  <a:innerShdw blurRad="63500" dist="50800" dir="13500000">
                    <a:srgbClr val="000000">
                      <a:alpha val="50000"/>
                    </a:srgbClr>
                  </a:innerShdw>
                </a:effectLst>
              </a:rPr>
              <a:t>把磨好的咖啡粉倒進紗布</a:t>
            </a:r>
          </a:p>
        </p:txBody>
      </p:sp>
      <p:sp>
        <p:nvSpPr>
          <p:cNvPr id="25" name="矩形 24"/>
          <p:cNvSpPr/>
          <p:nvPr/>
        </p:nvSpPr>
        <p:spPr>
          <a:xfrm>
            <a:off x="2626712" y="6248162"/>
            <a:ext cx="2383986" cy="461665"/>
          </a:xfrm>
          <a:prstGeom prst="rect">
            <a:avLst/>
          </a:prstGeom>
          <a:noFill/>
        </p:spPr>
        <p:txBody>
          <a:bodyPr wrap="none" lIns="91440" tIns="45720" rIns="91440" bIns="45720">
            <a:spAutoFit/>
          </a:bodyPr>
          <a:lstStyle/>
          <a:p>
            <a:pPr algn="ctr"/>
            <a:r>
              <a:rPr lang="zh-TW" altLang="en-US" sz="2400" b="1" spc="50" dirty="0">
                <a:ln w="0"/>
                <a:effectLst>
                  <a:innerShdw blurRad="63500" dist="50800" dir="13500000">
                    <a:srgbClr val="000000">
                      <a:alpha val="50000"/>
                    </a:srgbClr>
                  </a:innerShdw>
                </a:effectLst>
              </a:rPr>
              <a:t>慢慢加熱水進去</a:t>
            </a:r>
            <a:endParaRPr lang="zh-TW" altLang="en-US" sz="2400" b="1" cap="none" spc="50" dirty="0">
              <a:ln w="0"/>
              <a:effectLst>
                <a:innerShdw blurRad="63500" dist="50800" dir="13500000">
                  <a:srgbClr val="000000">
                    <a:alpha val="50000"/>
                  </a:srgbClr>
                </a:innerShdw>
              </a:effectLst>
            </a:endParaRPr>
          </a:p>
        </p:txBody>
      </p:sp>
      <p:sp>
        <p:nvSpPr>
          <p:cNvPr id="15" name="矩形 14"/>
          <p:cNvSpPr/>
          <p:nvPr/>
        </p:nvSpPr>
        <p:spPr>
          <a:xfrm>
            <a:off x="1415783" y="5983523"/>
            <a:ext cx="902811" cy="523220"/>
          </a:xfrm>
          <a:prstGeom prst="rect">
            <a:avLst/>
          </a:prstGeom>
          <a:noFill/>
        </p:spPr>
        <p:txBody>
          <a:bodyPr wrap="none" lIns="91440" tIns="45720" rIns="91440" bIns="45720">
            <a:spAutoFit/>
          </a:bodyPr>
          <a:lstStyle/>
          <a:p>
            <a:pPr algn="ctr"/>
            <a:r>
              <a:rPr lang="zh-TW" altLang="en-US" sz="2800" b="0" cap="none" spc="0" dirty="0">
                <a:ln w="0"/>
                <a:solidFill>
                  <a:schemeClr val="tx1"/>
                </a:solidFill>
                <a:effectLst>
                  <a:outerShdw blurRad="38100" dist="19050" dir="2700000" algn="tl" rotWithShape="0">
                    <a:schemeClr val="dk1">
                      <a:alpha val="40000"/>
                    </a:schemeClr>
                  </a:outerShdw>
                </a:effectLst>
                <a:hlinkClick r:id="rId9" action="ppaction://hlinksldjump"/>
              </a:rPr>
              <a:t>活動</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1831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000" dirty="0"/>
              <a:t>影片拉拉拉</a:t>
            </a:r>
          </a:p>
        </p:txBody>
      </p:sp>
      <p:sp>
        <p:nvSpPr>
          <p:cNvPr id="3" name="內容版面配置區 2"/>
          <p:cNvSpPr>
            <a:spLocks noGrp="1"/>
          </p:cNvSpPr>
          <p:nvPr>
            <p:ph idx="1"/>
          </p:nvPr>
        </p:nvSpPr>
        <p:spPr/>
        <p:txBody>
          <a:bodyPr>
            <a:normAutofit/>
          </a:bodyPr>
          <a:lstStyle/>
          <a:p>
            <a:pPr marL="0" indent="0" algn="ctr">
              <a:buNone/>
            </a:pPr>
            <a:r>
              <a:rPr lang="zh-TW" altLang="en-US" sz="3200" dirty="0">
                <a:hlinkClick r:id="rId2" action="ppaction://hlinkfile"/>
              </a:rPr>
              <a:t>手沖咖啡</a:t>
            </a:r>
            <a:r>
              <a:rPr lang="en-US" altLang="zh-TW" sz="3200" dirty="0">
                <a:hlinkClick r:id="rId2" action="ppaction://hlinkfile"/>
              </a:rPr>
              <a:t>:</a:t>
            </a:r>
            <a:r>
              <a:rPr lang="zh-TW" altLang="en-US" sz="3200" dirty="0">
                <a:hlinkClick r:id="rId2" action="ppaction://hlinkfile"/>
              </a:rPr>
              <a:t>傳統泡法</a:t>
            </a:r>
            <a:endParaRPr lang="zh-TW" altLang="en-US" sz="3200" dirty="0"/>
          </a:p>
        </p:txBody>
      </p:sp>
    </p:spTree>
    <p:extLst>
      <p:ext uri="{BB962C8B-B14F-4D97-AF65-F5344CB8AC3E}">
        <p14:creationId xmlns:p14="http://schemas.microsoft.com/office/powerpoint/2010/main" val="1578896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活動</a:t>
            </a:r>
          </a:p>
        </p:txBody>
      </p:sp>
      <p:sp>
        <p:nvSpPr>
          <p:cNvPr id="3" name="內容版面配置區 2"/>
          <p:cNvSpPr>
            <a:spLocks noGrp="1"/>
          </p:cNvSpPr>
          <p:nvPr>
            <p:ph idx="1"/>
          </p:nvPr>
        </p:nvSpPr>
        <p:spPr>
          <a:xfrm>
            <a:off x="1141413" y="1838669"/>
            <a:ext cx="3536605" cy="4204322"/>
          </a:xfrm>
        </p:spPr>
        <p:txBody>
          <a:bodyPr>
            <a:normAutofit fontScale="92500" lnSpcReduction="20000"/>
          </a:bodyPr>
          <a:lstStyle/>
          <a:p>
            <a:r>
              <a:rPr lang="zh-TW" altLang="en-US" sz="2800" dirty="0">
                <a:latin typeface="Comic Sans MS" panose="030F0702030302020204" pitchFamily="66" charset="0"/>
              </a:rPr>
              <a:t>猜咖啡豆價錢</a:t>
            </a:r>
            <a:r>
              <a:rPr lang="en-US" altLang="zh-TW" sz="2800" dirty="0">
                <a:latin typeface="Comic Sans MS" panose="030F0702030302020204" pitchFamily="66" charset="0"/>
              </a:rPr>
              <a:t>($/1kg)</a:t>
            </a:r>
            <a:r>
              <a:rPr lang="zh-TW" altLang="en-US" sz="2800" dirty="0">
                <a:latin typeface="Comic Sans MS" panose="030F0702030302020204" pitchFamily="66" charset="0"/>
              </a:rPr>
              <a:t>          </a:t>
            </a:r>
            <a:endParaRPr lang="en-US" altLang="zh-TW" sz="2800" dirty="0">
              <a:latin typeface="Comic Sans MS" panose="030F0702030302020204" pitchFamily="66" charset="0"/>
            </a:endParaRPr>
          </a:p>
          <a:p>
            <a:pPr marL="914400" lvl="1" indent="-457200">
              <a:buFont typeface="+mj-lt"/>
              <a:buAutoNum type="arabicPeriod"/>
            </a:pPr>
            <a:r>
              <a:rPr lang="zh-TW" altLang="en-US" sz="2200" dirty="0">
                <a:latin typeface="AR CENA" panose="02000000000000000000" pitchFamily="2" charset="0"/>
              </a:rPr>
              <a:t>義式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曼巴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耶加雪菲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巴紐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聖荷西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曼特寧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火山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藍山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阿拉比卡 </a:t>
            </a:r>
            <a:endParaRPr lang="en-US" altLang="zh-TW" sz="2200" dirty="0">
              <a:latin typeface="AR CENA" panose="02000000000000000000" pitchFamily="2" charset="0"/>
            </a:endParaRPr>
          </a:p>
          <a:p>
            <a:pPr marL="914400" lvl="1" indent="-457200">
              <a:buFont typeface="+mj-lt"/>
              <a:buAutoNum type="arabicPeriod"/>
            </a:pPr>
            <a:r>
              <a:rPr lang="zh-TW" altLang="en-US" sz="2200" dirty="0">
                <a:latin typeface="AR CENA" panose="02000000000000000000" pitchFamily="2" charset="0"/>
              </a:rPr>
              <a:t>羅布斯塔 </a:t>
            </a:r>
            <a:endParaRPr lang="en-US" altLang="zh-TW" sz="2200" dirty="0">
              <a:latin typeface="AR CENA" panose="02000000000000000000" pitchFamily="2" charset="0"/>
            </a:endParaRPr>
          </a:p>
          <a:p>
            <a:pPr marL="914400" lvl="1" indent="-457200">
              <a:buFont typeface="+mj-lt"/>
              <a:buAutoNum type="arabicPeriod"/>
            </a:pPr>
            <a:endParaRPr lang="en-US" altLang="zh-TW" dirty="0">
              <a:latin typeface="Comic Sans MS" panose="030F0702030302020204" pitchFamily="66" charset="0"/>
            </a:endParaRPr>
          </a:p>
          <a:p>
            <a:pPr marL="914400" lvl="1" indent="-457200">
              <a:buFont typeface="+mj-lt"/>
              <a:buAutoNum type="arabicPeriod"/>
            </a:pPr>
            <a:endParaRPr lang="en-US" altLang="zh-TW" dirty="0">
              <a:latin typeface="Comic Sans MS" panose="030F0702030302020204" pitchFamily="66" charset="0"/>
            </a:endParaRPr>
          </a:p>
          <a:p>
            <a:pPr marL="914400" lvl="1" indent="-457200">
              <a:buFont typeface="+mj-lt"/>
              <a:buAutoNum type="arabicPeriod"/>
            </a:pPr>
            <a:endParaRPr lang="en-US" altLang="zh-TW" dirty="0">
              <a:latin typeface="Comic Sans MS" panose="030F0702030302020204" pitchFamily="66" charset="0"/>
            </a:endParaRPr>
          </a:p>
        </p:txBody>
      </p:sp>
      <p:sp>
        <p:nvSpPr>
          <p:cNvPr id="5" name="矩形 4"/>
          <p:cNvSpPr/>
          <p:nvPr/>
        </p:nvSpPr>
        <p:spPr>
          <a:xfrm>
            <a:off x="3114260" y="2295811"/>
            <a:ext cx="1987826" cy="3747180"/>
          </a:xfrm>
          <a:prstGeom prst="rect">
            <a:avLst/>
          </a:prstGeom>
          <a:noFill/>
        </p:spPr>
        <p:txBody>
          <a:bodyPr wrap="square" lIns="91440" tIns="45720" rIns="91440" bIns="45720">
            <a:spAutoFit/>
          </a:bodyPr>
          <a:lstStyle/>
          <a:p>
            <a:pPr marL="914400" lvl="1" indent="-457200">
              <a:spcBef>
                <a:spcPts val="500"/>
              </a:spcBef>
            </a:pPr>
            <a:r>
              <a:rPr lang="en-US" altLang="zh-TW" sz="2000" dirty="0">
                <a:solidFill>
                  <a:prstClr val="white"/>
                </a:solidFill>
                <a:latin typeface="AR CENA" panose="02000000000000000000" pitchFamily="2" charset="0"/>
              </a:rPr>
              <a:t>$400</a:t>
            </a:r>
          </a:p>
          <a:p>
            <a:pPr marL="914400" lvl="1" indent="-457200">
              <a:spcBef>
                <a:spcPts val="500"/>
              </a:spcBef>
            </a:pPr>
            <a:r>
              <a:rPr lang="en-US" altLang="zh-TW" sz="2000" dirty="0">
                <a:solidFill>
                  <a:prstClr val="white"/>
                </a:solidFill>
                <a:latin typeface="AR CENA" panose="02000000000000000000" pitchFamily="2" charset="0"/>
              </a:rPr>
              <a:t>$275 </a:t>
            </a:r>
          </a:p>
          <a:p>
            <a:pPr marL="914400" lvl="1" indent="-457200">
              <a:spcBef>
                <a:spcPts val="500"/>
              </a:spcBef>
            </a:pPr>
            <a:r>
              <a:rPr lang="en-US" altLang="zh-TW" sz="2000" dirty="0">
                <a:solidFill>
                  <a:prstClr val="white"/>
                </a:solidFill>
                <a:latin typeface="AR CENA" panose="02000000000000000000" pitchFamily="2" charset="0"/>
              </a:rPr>
              <a:t>$850</a:t>
            </a:r>
          </a:p>
          <a:p>
            <a:pPr marL="914400" lvl="1" indent="-457200">
              <a:spcBef>
                <a:spcPts val="500"/>
              </a:spcBef>
            </a:pPr>
            <a:r>
              <a:rPr lang="en-US" altLang="zh-TW" sz="2000" dirty="0">
                <a:solidFill>
                  <a:prstClr val="white"/>
                </a:solidFill>
                <a:latin typeface="AR CENA" panose="02000000000000000000" pitchFamily="2" charset="0"/>
              </a:rPr>
              <a:t>$850</a:t>
            </a:r>
          </a:p>
          <a:p>
            <a:pPr marL="914400" lvl="1" indent="-457200">
              <a:spcBef>
                <a:spcPts val="500"/>
              </a:spcBef>
            </a:pPr>
            <a:r>
              <a:rPr lang="en-US" altLang="zh-TW" sz="2000" dirty="0">
                <a:solidFill>
                  <a:prstClr val="white"/>
                </a:solidFill>
                <a:latin typeface="AR CENA" panose="02000000000000000000" pitchFamily="2" charset="0"/>
              </a:rPr>
              <a:t>$550</a:t>
            </a:r>
          </a:p>
          <a:p>
            <a:pPr marL="914400" lvl="1" indent="-457200">
              <a:spcBef>
                <a:spcPts val="500"/>
              </a:spcBef>
            </a:pPr>
            <a:r>
              <a:rPr lang="en-US" altLang="zh-TW" sz="2000" dirty="0">
                <a:solidFill>
                  <a:prstClr val="white"/>
                </a:solidFill>
                <a:latin typeface="AR CENA" panose="02000000000000000000" pitchFamily="2" charset="0"/>
              </a:rPr>
              <a:t>$400</a:t>
            </a:r>
          </a:p>
          <a:p>
            <a:pPr marL="914400" lvl="1" indent="-457200">
              <a:spcBef>
                <a:spcPts val="500"/>
              </a:spcBef>
            </a:pPr>
            <a:r>
              <a:rPr lang="en-US" altLang="zh-TW" sz="2000" dirty="0">
                <a:solidFill>
                  <a:prstClr val="white"/>
                </a:solidFill>
                <a:latin typeface="AR CENA" panose="02000000000000000000" pitchFamily="2" charset="0"/>
              </a:rPr>
              <a:t>$700</a:t>
            </a:r>
          </a:p>
          <a:p>
            <a:pPr marL="914400" lvl="1" indent="-457200">
              <a:spcBef>
                <a:spcPts val="500"/>
              </a:spcBef>
            </a:pPr>
            <a:r>
              <a:rPr lang="en-US" altLang="zh-TW" sz="2000" dirty="0">
                <a:solidFill>
                  <a:prstClr val="white"/>
                </a:solidFill>
                <a:latin typeface="AR CENA" panose="02000000000000000000" pitchFamily="2" charset="0"/>
              </a:rPr>
              <a:t>$700</a:t>
            </a:r>
          </a:p>
          <a:p>
            <a:pPr marL="914400" lvl="1" indent="-457200">
              <a:spcBef>
                <a:spcPts val="500"/>
              </a:spcBef>
            </a:pPr>
            <a:r>
              <a:rPr lang="en-US" altLang="zh-TW" sz="2000" dirty="0">
                <a:solidFill>
                  <a:prstClr val="white"/>
                </a:solidFill>
                <a:latin typeface="AR CENA" panose="02000000000000000000" pitchFamily="2" charset="0"/>
              </a:rPr>
              <a:t>$250</a:t>
            </a:r>
          </a:p>
          <a:p>
            <a:pPr marL="914400" lvl="1" indent="-457200">
              <a:spcBef>
                <a:spcPts val="500"/>
              </a:spcBef>
            </a:pPr>
            <a:r>
              <a:rPr lang="en-US" altLang="zh-TW" sz="2000" dirty="0">
                <a:solidFill>
                  <a:prstClr val="white"/>
                </a:solidFill>
                <a:latin typeface="AR CENA" panose="02000000000000000000" pitchFamily="2" charset="0"/>
              </a:rPr>
              <a:t>$250</a:t>
            </a:r>
            <a:endParaRPr lang="en-US" altLang="zh-TW" sz="1900" dirty="0">
              <a:solidFill>
                <a:prstClr val="white"/>
              </a:solidFill>
              <a:latin typeface="AR CENA" panose="02000000000000000000" pitchFamily="2" charset="0"/>
            </a:endParaRPr>
          </a:p>
        </p:txBody>
      </p:sp>
    </p:spTree>
    <p:extLst>
      <p:ext uri="{BB962C8B-B14F-4D97-AF65-F5344CB8AC3E}">
        <p14:creationId xmlns:p14="http://schemas.microsoft.com/office/powerpoint/2010/main" val="32833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3" y="655030"/>
            <a:ext cx="4716048" cy="673503"/>
          </a:xfrm>
        </p:spPr>
        <p:txBody>
          <a:bodyPr>
            <a:normAutofit/>
          </a:bodyPr>
          <a:lstStyle/>
          <a:p>
            <a:r>
              <a:rPr lang="zh-TW" altLang="en-US" dirty="0"/>
              <a:t>活動</a:t>
            </a:r>
          </a:p>
        </p:txBody>
      </p:sp>
      <p:sp>
        <p:nvSpPr>
          <p:cNvPr id="3" name="內容版面配置區 2"/>
          <p:cNvSpPr>
            <a:spLocks noGrp="1"/>
          </p:cNvSpPr>
          <p:nvPr>
            <p:ph idx="1"/>
          </p:nvPr>
        </p:nvSpPr>
        <p:spPr>
          <a:xfrm>
            <a:off x="1141413" y="1328534"/>
            <a:ext cx="9905999" cy="5377066"/>
          </a:xfrm>
        </p:spPr>
        <p:txBody>
          <a:bodyPr>
            <a:normAutofit fontScale="92500" lnSpcReduction="20000"/>
          </a:bodyPr>
          <a:lstStyle/>
          <a:p>
            <a:pPr marL="457200" indent="-457200">
              <a:buFont typeface="+mj-lt"/>
              <a:buAutoNum type="arabicPeriod"/>
            </a:pPr>
            <a:r>
              <a:rPr lang="zh-TW" altLang="en-US" dirty="0">
                <a:latin typeface="Comic Sans MS" panose="030F0702030302020204" pitchFamily="66" charset="0"/>
              </a:rPr>
              <a:t>說出咖啡生豆的構造。</a:t>
            </a:r>
            <a:r>
              <a:rPr lang="zh-TW" altLang="en-US" dirty="0">
                <a:latin typeface="Comic Sans MS" panose="030F0702030302020204" pitchFamily="66" charset="0"/>
                <a:hlinkClick r:id="rId2" action="ppaction://hlinksldjump"/>
              </a:rPr>
              <a:t>答</a:t>
            </a:r>
            <a:endParaRPr lang="en-US" altLang="zh-TW" dirty="0">
              <a:latin typeface="Comic Sans MS" panose="030F0702030302020204" pitchFamily="66" charset="0"/>
            </a:endParaRPr>
          </a:p>
          <a:p>
            <a:pPr marL="457200" indent="-457200">
              <a:buFont typeface="+mj-lt"/>
              <a:buAutoNum type="arabicPeriod"/>
            </a:pPr>
            <a:r>
              <a:rPr lang="zh-TW" altLang="en-US" dirty="0">
                <a:latin typeface="Comic Sans MS" panose="030F0702030302020204" pitchFamily="66" charset="0"/>
              </a:rPr>
              <a:t>咖啡因過度興奮的症狀有哪些</a:t>
            </a:r>
            <a:r>
              <a:rPr lang="en-US" altLang="zh-TW" dirty="0">
                <a:latin typeface="Comic Sans MS" panose="030F0702030302020204" pitchFamily="66" charset="0"/>
              </a:rPr>
              <a:t>?(3</a:t>
            </a:r>
            <a:r>
              <a:rPr lang="zh-TW" altLang="en-US" dirty="0">
                <a:latin typeface="Comic Sans MS" panose="030F0702030302020204" pitchFamily="66" charset="0"/>
              </a:rPr>
              <a:t>個</a:t>
            </a:r>
            <a:r>
              <a:rPr lang="en-US" altLang="zh-TW" dirty="0">
                <a:latin typeface="Comic Sans MS" panose="030F0702030302020204" pitchFamily="66" charset="0"/>
              </a:rPr>
              <a:t>)</a:t>
            </a:r>
            <a:r>
              <a:rPr lang="zh-TW" altLang="en-US" dirty="0">
                <a:latin typeface="Comic Sans MS" panose="030F0702030302020204" pitchFamily="66" charset="0"/>
                <a:hlinkClick r:id="rId3" action="ppaction://hlinksldjump"/>
              </a:rPr>
              <a:t>答</a:t>
            </a:r>
            <a:endParaRPr lang="en-US" altLang="zh-TW" dirty="0">
              <a:latin typeface="Comic Sans MS" panose="030F0702030302020204" pitchFamily="66" charset="0"/>
            </a:endParaRPr>
          </a:p>
          <a:p>
            <a:pPr marL="457200" indent="-457200">
              <a:buFont typeface="+mj-lt"/>
              <a:buAutoNum type="arabicPeriod"/>
            </a:pPr>
            <a:r>
              <a:rPr lang="zh-TW" altLang="en-US" dirty="0">
                <a:latin typeface="Comic Sans MS" panose="030F0702030302020204" pitchFamily="66" charset="0"/>
              </a:rPr>
              <a:t>咖啡因是甚麼</a:t>
            </a:r>
            <a:r>
              <a:rPr lang="en-US" altLang="zh-TW" dirty="0">
                <a:latin typeface="Comic Sans MS" panose="030F0702030302020204" pitchFamily="66" charset="0"/>
              </a:rPr>
              <a:t>?!</a:t>
            </a:r>
            <a:r>
              <a:rPr lang="zh-TW" altLang="en-US" dirty="0">
                <a:solidFill>
                  <a:prstClr val="white"/>
                </a:solidFill>
                <a:latin typeface="Comic Sans MS" panose="030F0702030302020204" pitchFamily="66" charset="0"/>
                <a:hlinkClick r:id="rId3" action="ppaction://hlinksldjump"/>
              </a:rPr>
              <a:t>答</a:t>
            </a:r>
            <a:endParaRPr lang="en-US" altLang="zh-TW" dirty="0">
              <a:latin typeface="Comic Sans MS" panose="030F0702030302020204" pitchFamily="66" charset="0"/>
            </a:endParaRPr>
          </a:p>
          <a:p>
            <a:pPr marL="457200" indent="-457200">
              <a:buFont typeface="+mj-lt"/>
              <a:buAutoNum type="arabicPeriod"/>
            </a:pPr>
            <a:r>
              <a:rPr lang="zh-TW" altLang="en-US" dirty="0">
                <a:latin typeface="Comic Sans MS" panose="030F0702030302020204" pitchFamily="66" charset="0"/>
              </a:rPr>
              <a:t>咖啡豆產國有哪些</a:t>
            </a:r>
            <a:r>
              <a:rPr lang="en-US" altLang="zh-TW" dirty="0">
                <a:latin typeface="Comic Sans MS" panose="030F0702030302020204" pitchFamily="66" charset="0"/>
              </a:rPr>
              <a:t>?(</a:t>
            </a:r>
            <a:r>
              <a:rPr lang="zh-TW" altLang="en-US" dirty="0">
                <a:latin typeface="Comic Sans MS" panose="030F0702030302020204" pitchFamily="66" charset="0"/>
              </a:rPr>
              <a:t>全</a:t>
            </a:r>
            <a:r>
              <a:rPr lang="en-US" altLang="zh-TW" dirty="0">
                <a:latin typeface="Comic Sans MS" panose="030F0702030302020204" pitchFamily="66" charset="0"/>
              </a:rPr>
              <a:t>)</a:t>
            </a:r>
            <a:r>
              <a:rPr lang="zh-TW" altLang="en-US" dirty="0">
                <a:latin typeface="Comic Sans MS" panose="030F0702030302020204" pitchFamily="66" charset="0"/>
                <a:hlinkClick r:id="rId4" action="ppaction://hlinksldjump"/>
              </a:rPr>
              <a:t>答</a:t>
            </a:r>
            <a:endParaRPr lang="en-US" altLang="zh-TW" dirty="0">
              <a:latin typeface="Comic Sans MS" panose="030F0702030302020204" pitchFamily="66" charset="0"/>
            </a:endParaRPr>
          </a:p>
          <a:p>
            <a:pPr marL="457200" indent="-457200">
              <a:buFont typeface="+mj-lt"/>
              <a:buAutoNum type="arabicPeriod"/>
            </a:pPr>
            <a:r>
              <a:rPr lang="zh-TW" altLang="en-US" dirty="0">
                <a:latin typeface="Comic Sans MS" panose="030F0702030302020204" pitchFamily="66" charset="0"/>
              </a:rPr>
              <a:t>造成咖啡混濁的原因有哪些</a:t>
            </a:r>
            <a:r>
              <a:rPr lang="en-US" altLang="zh-TW" dirty="0">
                <a:latin typeface="Comic Sans MS" panose="030F0702030302020204" pitchFamily="66" charset="0"/>
              </a:rPr>
              <a:t>?(</a:t>
            </a:r>
            <a:r>
              <a:rPr lang="zh-TW" altLang="en-US" dirty="0">
                <a:latin typeface="Comic Sans MS" panose="030F0702030302020204" pitchFamily="66" charset="0"/>
              </a:rPr>
              <a:t>全</a:t>
            </a:r>
            <a:r>
              <a:rPr lang="en-US" altLang="zh-TW" dirty="0">
                <a:latin typeface="Comic Sans MS" panose="030F0702030302020204" pitchFamily="66" charset="0"/>
              </a:rPr>
              <a:t>)</a:t>
            </a:r>
            <a:r>
              <a:rPr lang="zh-TW" altLang="en-US" dirty="0">
                <a:latin typeface="Comic Sans MS" panose="030F0702030302020204" pitchFamily="66" charset="0"/>
                <a:hlinkClick r:id="rId5" action="ppaction://hlinksldjump"/>
              </a:rPr>
              <a:t>答</a:t>
            </a:r>
            <a:endParaRPr lang="en-US" altLang="zh-TW" dirty="0">
              <a:latin typeface="Comic Sans MS" panose="030F0702030302020204" pitchFamily="66" charset="0"/>
            </a:endParaRPr>
          </a:p>
          <a:p>
            <a:pPr marL="457200" indent="-457200">
              <a:buFont typeface="+mj-lt"/>
              <a:buAutoNum type="arabicPeriod"/>
            </a:pPr>
            <a:r>
              <a:rPr lang="zh-TW" altLang="en-US" dirty="0">
                <a:latin typeface="Comic Sans MS" panose="030F0702030302020204" pitchFamily="66" charset="0"/>
              </a:rPr>
              <a:t>咖啡手沖泡法。</a:t>
            </a:r>
            <a:r>
              <a:rPr lang="zh-TW" altLang="en-US" dirty="0">
                <a:latin typeface="Comic Sans MS" panose="030F0702030302020204" pitchFamily="66" charset="0"/>
                <a:hlinkClick r:id="rId6" action="ppaction://hlinksldjump"/>
              </a:rPr>
              <a:t>答</a:t>
            </a:r>
            <a:endParaRPr lang="en-US" altLang="zh-TW" dirty="0">
              <a:latin typeface="Comic Sans MS" panose="030F0702030302020204" pitchFamily="66" charset="0"/>
            </a:endParaRPr>
          </a:p>
          <a:p>
            <a:pPr marL="457200" indent="-457200">
              <a:buFont typeface="+mj-lt"/>
              <a:buAutoNum type="arabicPeriod"/>
            </a:pPr>
            <a:r>
              <a:rPr lang="zh-TW" altLang="EN-US" dirty="0">
                <a:solidFill>
                  <a:srgbClr val="FFFFFF"/>
                </a:solidFill>
                <a:latin typeface="Comic Sans MS" panose="030F0702030302020204" pitchFamily="66" charset="0"/>
              </a:rPr>
              <a:t>咖啡樹生長於</a:t>
            </a:r>
            <a:r>
              <a:rPr lang="zh-TW" altLang="en-US" dirty="0">
                <a:solidFill>
                  <a:srgbClr val="FFFFFF"/>
                </a:solidFill>
                <a:latin typeface="Comic Sans MS" panose="030F0702030302020204" pitchFamily="66" charset="0"/>
              </a:rPr>
              <a:t>那裡</a:t>
            </a:r>
            <a:r>
              <a:rPr lang="en-US" altLang="zh-TW" dirty="0">
                <a:solidFill>
                  <a:srgbClr val="FFFFFF"/>
                </a:solidFill>
                <a:latin typeface="Comic Sans MS" panose="030F0702030302020204" pitchFamily="66" charset="0"/>
              </a:rPr>
              <a:t>?!</a:t>
            </a:r>
            <a:r>
              <a:rPr lang="zh-TW" altLang="en-US" dirty="0">
                <a:solidFill>
                  <a:srgbClr val="FFFFFF"/>
                </a:solidFill>
                <a:latin typeface="Comic Sans MS" panose="030F0702030302020204" pitchFamily="66" charset="0"/>
                <a:hlinkClick r:id="rId7" action="ppaction://hlinksldjump"/>
              </a:rPr>
              <a:t>答</a:t>
            </a:r>
            <a:endParaRPr lang="en-US" altLang="zh-TW" dirty="0">
              <a:solidFill>
                <a:srgbClr val="FFFFFF"/>
              </a:solidFill>
              <a:latin typeface="Comic Sans MS" panose="030F0702030302020204" pitchFamily="66" charset="0"/>
            </a:endParaRPr>
          </a:p>
          <a:p>
            <a:pPr marL="457200" indent="-457200">
              <a:buFont typeface="+mj-lt"/>
              <a:buAutoNum type="arabicPeriod"/>
            </a:pPr>
            <a:r>
              <a:rPr lang="zh-TW" altLang="en-US" dirty="0">
                <a:latin typeface="Comic Sans MS" panose="030F0702030302020204" pitchFamily="66" charset="0"/>
              </a:rPr>
              <a:t>咖啡烘培有哪些</a:t>
            </a:r>
            <a:r>
              <a:rPr lang="en-US" altLang="zh-TW" dirty="0">
                <a:latin typeface="Comic Sans MS" panose="030F0702030302020204" pitchFamily="66" charset="0"/>
              </a:rPr>
              <a:t>?!</a:t>
            </a:r>
            <a:r>
              <a:rPr lang="zh-TW" altLang="en-US" dirty="0">
                <a:latin typeface="Comic Sans MS" panose="030F0702030302020204" pitchFamily="66" charset="0"/>
                <a:hlinkClick r:id="rId8" action="ppaction://hlinksldjump"/>
              </a:rPr>
              <a:t>答</a:t>
            </a:r>
            <a:endParaRPr lang="en-US" altLang="zh-TW" dirty="0">
              <a:latin typeface="Comic Sans MS" panose="030F0702030302020204" pitchFamily="66" charset="0"/>
            </a:endParaRPr>
          </a:p>
          <a:p>
            <a:pPr marL="457200" indent="-457200">
              <a:buFont typeface="+mj-lt"/>
              <a:buAutoNum type="arabicPeriod"/>
            </a:pPr>
            <a:r>
              <a:rPr lang="zh-TW" altLang="en-US" dirty="0">
                <a:latin typeface="Comic Sans MS" panose="030F0702030302020204" pitchFamily="66" charset="0"/>
              </a:rPr>
              <a:t>講咖啡的歷史</a:t>
            </a:r>
            <a:r>
              <a:rPr lang="en-US" altLang="zh-TW" dirty="0">
                <a:latin typeface="Comic Sans MS" panose="030F0702030302020204" pitchFamily="66" charset="0"/>
              </a:rPr>
              <a:t>(1)</a:t>
            </a:r>
            <a:r>
              <a:rPr lang="zh-TW" altLang="en-US" dirty="0">
                <a:latin typeface="Comic Sans MS" panose="030F0702030302020204" pitchFamily="66" charset="0"/>
                <a:hlinkClick r:id="rId9" action="ppaction://hlinksldjump"/>
              </a:rPr>
              <a:t>答</a:t>
            </a:r>
            <a:endParaRPr lang="en-US" altLang="zh-TW" dirty="0">
              <a:latin typeface="Comic Sans MS" panose="030F0702030302020204" pitchFamily="66" charset="0"/>
            </a:endParaRPr>
          </a:p>
          <a:p>
            <a:pPr marL="457200" indent="-457200">
              <a:buFont typeface="+mj-lt"/>
              <a:buAutoNum type="arabicPeriod"/>
            </a:pPr>
            <a:r>
              <a:rPr lang="zh-TW" altLang="en-US" dirty="0">
                <a:solidFill>
                  <a:srgbClr val="FFFFFF"/>
                </a:solidFill>
                <a:latin typeface="Comic Sans MS" panose="030F0702030302020204" pitchFamily="66" charset="0"/>
              </a:rPr>
              <a:t>講咖啡的歷史</a:t>
            </a:r>
            <a:r>
              <a:rPr lang="en-US" altLang="zh-TW" dirty="0">
                <a:solidFill>
                  <a:srgbClr val="FFFFFF"/>
                </a:solidFill>
                <a:latin typeface="Comic Sans MS" panose="030F0702030302020204" pitchFamily="66" charset="0"/>
              </a:rPr>
              <a:t>(2)</a:t>
            </a:r>
            <a:r>
              <a:rPr lang="zh-TW" altLang="en-US" dirty="0">
                <a:solidFill>
                  <a:srgbClr val="FFFFFF"/>
                </a:solidFill>
                <a:latin typeface="Comic Sans MS" panose="030F0702030302020204" pitchFamily="66" charset="0"/>
                <a:hlinkClick r:id="rId10" action="ppaction://hlinksldjump"/>
              </a:rPr>
              <a:t>答</a:t>
            </a:r>
            <a:endParaRPr lang="en-US" altLang="zh-TW" dirty="0">
              <a:solidFill>
                <a:srgbClr val="FFFFFF"/>
              </a:solidFill>
              <a:latin typeface="Comic Sans MS" panose="030F0702030302020204" pitchFamily="66" charset="0"/>
            </a:endParaRPr>
          </a:p>
          <a:p>
            <a:pPr marL="457200" indent="-457200">
              <a:buFont typeface="+mj-lt"/>
              <a:buAutoNum type="arabicPeriod"/>
            </a:pPr>
            <a:r>
              <a:rPr lang="zh-TW" altLang="en-US" dirty="0">
                <a:solidFill>
                  <a:srgbClr val="FFFFFF"/>
                </a:solidFill>
                <a:latin typeface="Comic Sans MS" panose="030F0702030302020204" pitchFamily="66" charset="0"/>
              </a:rPr>
              <a:t>咖啡豆</a:t>
            </a:r>
            <a:r>
              <a:rPr lang="en-US" altLang="zh-TW" dirty="0">
                <a:solidFill>
                  <a:srgbClr val="FFFFFF"/>
                </a:solidFill>
                <a:latin typeface="Comic Sans MS" panose="030F0702030302020204" pitchFamily="66" charset="0"/>
              </a:rPr>
              <a:t>&amp;</a:t>
            </a:r>
            <a:r>
              <a:rPr lang="zh-TW" altLang="en-US" dirty="0">
                <a:solidFill>
                  <a:srgbClr val="FFFFFF"/>
                </a:solidFill>
                <a:latin typeface="Comic Sans MS" panose="030F0702030302020204" pitchFamily="66" charset="0"/>
              </a:rPr>
              <a:t>可可豆的差別。</a:t>
            </a:r>
            <a:r>
              <a:rPr lang="zh-TW" altLang="en-US" dirty="0">
                <a:solidFill>
                  <a:srgbClr val="FFFFFF"/>
                </a:solidFill>
                <a:latin typeface="Comic Sans MS" panose="030F0702030302020204" pitchFamily="66" charset="0"/>
                <a:hlinkClick r:id="rId11" action="ppaction://hlinksldjump"/>
              </a:rPr>
              <a:t>答</a:t>
            </a:r>
            <a:endParaRPr lang="en-US" altLang="zh-TW" dirty="0">
              <a:solidFill>
                <a:srgbClr val="FFFFFF"/>
              </a:solidFill>
              <a:latin typeface="Comic Sans MS" panose="030F0702030302020204" pitchFamily="66" charset="0"/>
            </a:endParaRPr>
          </a:p>
          <a:p>
            <a:pPr marL="457200" indent="-457200">
              <a:buFont typeface="+mj-lt"/>
              <a:buAutoNum type="arabicPeriod"/>
            </a:pPr>
            <a:endParaRPr lang="en-US" altLang="zh-TW" dirty="0">
              <a:solidFill>
                <a:srgbClr val="FFFFFF"/>
              </a:solidFill>
              <a:latin typeface="Comic Sans MS" panose="030F0702030302020204" pitchFamily="66" charset="0"/>
            </a:endParaRPr>
          </a:p>
          <a:p>
            <a:pPr marL="457200" indent="-457200">
              <a:buFont typeface="+mj-lt"/>
              <a:buAutoNum type="arabicPeriod"/>
            </a:pPr>
            <a:endParaRPr lang="en-US" altLang="zh-TW" dirty="0">
              <a:solidFill>
                <a:srgbClr val="FFFFFF"/>
              </a:solidFill>
              <a:latin typeface="Comic Sans MS" panose="030F0702030302020204" pitchFamily="66" charset="0"/>
            </a:endParaRPr>
          </a:p>
          <a:p>
            <a:pPr marL="457200" indent="-457200">
              <a:buFont typeface="+mj-lt"/>
              <a:buAutoNum type="arabicPeriod"/>
            </a:pPr>
            <a:endParaRPr lang="en-US" altLang="zh-TW" dirty="0">
              <a:solidFill>
                <a:srgbClr val="FFFFFF"/>
              </a:solidFill>
              <a:latin typeface="Comic Sans MS" panose="030F0702030302020204" pitchFamily="66" charset="0"/>
            </a:endParaRPr>
          </a:p>
          <a:p>
            <a:pPr marL="457200" indent="-457200">
              <a:buFont typeface="+mj-lt"/>
              <a:buAutoNum type="arabicPeriod"/>
            </a:pPr>
            <a:endParaRPr lang="en-US" altLang="zh-TW" dirty="0">
              <a:solidFill>
                <a:srgbClr val="FFFFFF"/>
              </a:solidFill>
              <a:latin typeface="Comic Sans MS" panose="030F0702030302020204" pitchFamily="66" charset="0"/>
            </a:endParaRPr>
          </a:p>
          <a:p>
            <a:endParaRPr lang="en-US" altLang="zh-TW" dirty="0"/>
          </a:p>
          <a:p>
            <a:endParaRPr lang="en-US" altLang="zh-TW" dirty="0"/>
          </a:p>
          <a:p>
            <a:endParaRPr lang="en-US" altLang="zh-TW" dirty="0"/>
          </a:p>
          <a:p>
            <a:endParaRPr lang="en-US" altLang="zh-TW" dirty="0"/>
          </a:p>
          <a:p>
            <a:endParaRPr lang="en-US" altLang="zh-TW" dirty="0"/>
          </a:p>
          <a:p>
            <a:endParaRPr lang="zh-TW" altLang="en-US" dirty="0"/>
          </a:p>
          <a:p>
            <a:endParaRPr lang="en-US" altLang="zh-TW" dirty="0"/>
          </a:p>
          <a:p>
            <a:endParaRPr lang="en-US" altLang="zh-TW" dirty="0"/>
          </a:p>
          <a:p>
            <a:endParaRPr lang="zh-TW" altLang="en-US" dirty="0"/>
          </a:p>
        </p:txBody>
      </p:sp>
      <p:pic>
        <p:nvPicPr>
          <p:cNvPr id="4" name="圖片 3"/>
          <p:cNvPicPr>
            <a:picLocks noChangeAspect="1"/>
          </p:cNvPicPr>
          <p:nvPr/>
        </p:nvPicPr>
        <p:blipFill>
          <a:blip r:embed="rId12"/>
          <a:stretch>
            <a:fillRect/>
          </a:stretch>
        </p:blipFill>
        <p:spPr>
          <a:xfrm>
            <a:off x="6776832" y="1328534"/>
            <a:ext cx="4479090" cy="2859153"/>
          </a:xfrm>
          <a:prstGeom prst="rect">
            <a:avLst/>
          </a:prstGeom>
        </p:spPr>
      </p:pic>
    </p:spTree>
    <p:extLst>
      <p:ext uri="{BB962C8B-B14F-4D97-AF65-F5344CB8AC3E}">
        <p14:creationId xmlns:p14="http://schemas.microsoft.com/office/powerpoint/2010/main" val="1245219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5726" y="393230"/>
            <a:ext cx="6120779" cy="1478570"/>
          </a:xfrm>
        </p:spPr>
        <p:txBody>
          <a:bodyPr/>
          <a:lstStyle/>
          <a:p>
            <a:r>
              <a:rPr lang="zh-TW" altLang="en-US" dirty="0"/>
              <a:t>活動</a:t>
            </a:r>
            <a:r>
              <a:rPr lang="en-US" altLang="zh-TW" dirty="0"/>
              <a:t>(</a:t>
            </a:r>
            <a:r>
              <a:rPr lang="zh-TW" altLang="en-US" dirty="0"/>
              <a:t>影片裡的</a:t>
            </a:r>
            <a:r>
              <a:rPr lang="en-US" altLang="zh-TW" dirty="0"/>
              <a:t>)</a:t>
            </a:r>
            <a:endParaRPr lang="zh-TW" altLang="en-US" dirty="0"/>
          </a:p>
        </p:txBody>
      </p:sp>
      <p:sp>
        <p:nvSpPr>
          <p:cNvPr id="3" name="內容版面配置區 2"/>
          <p:cNvSpPr>
            <a:spLocks noGrp="1"/>
          </p:cNvSpPr>
          <p:nvPr>
            <p:ph idx="1"/>
          </p:nvPr>
        </p:nvSpPr>
        <p:spPr>
          <a:xfrm>
            <a:off x="1525726" y="2103712"/>
            <a:ext cx="8002587" cy="4045297"/>
          </a:xfrm>
        </p:spPr>
        <p:txBody>
          <a:bodyPr>
            <a:normAutofit/>
          </a:bodyPr>
          <a:lstStyle/>
          <a:p>
            <a:pPr marL="0" indent="0">
              <a:buNone/>
            </a:pPr>
            <a:r>
              <a:rPr lang="en-US" altLang="zh-TW" sz="2800" dirty="0">
                <a:solidFill>
                  <a:prstClr val="white"/>
                </a:solidFill>
                <a:latin typeface="Comic Sans MS" panose="030F0702030302020204" pitchFamily="66" charset="0"/>
              </a:rPr>
              <a:t>12.</a:t>
            </a:r>
            <a:r>
              <a:rPr lang="zh-TW" altLang="en-US" sz="2800" dirty="0">
                <a:solidFill>
                  <a:prstClr val="white"/>
                </a:solidFill>
                <a:latin typeface="Comic Sans MS" panose="030F0702030302020204" pitchFamily="66" charset="0"/>
              </a:rPr>
              <a:t>甚麼是腺</a:t>
            </a:r>
            <a:r>
              <a:rPr lang="zh-TW" altLang="en-US" sz="2800" dirty="0"/>
              <a:t>苷</a:t>
            </a:r>
            <a:r>
              <a:rPr lang="en-US" altLang="zh-TW" sz="2800" dirty="0">
                <a:latin typeface="Comic Sans MS" panose="030F0702030302020204" pitchFamily="66" charset="0"/>
              </a:rPr>
              <a:t>?!</a:t>
            </a:r>
            <a:r>
              <a:rPr lang="zh-TW" altLang="en-US" sz="2800" dirty="0">
                <a:hlinkClick r:id="rId2" action="ppaction://hlinksldjump"/>
              </a:rPr>
              <a:t>答案</a:t>
            </a:r>
            <a:endParaRPr lang="en-US" altLang="zh-TW" sz="2800" dirty="0">
              <a:latin typeface="Comic Sans MS" panose="030F0702030302020204" pitchFamily="66" charset="0"/>
            </a:endParaRPr>
          </a:p>
          <a:p>
            <a:pPr marL="0" indent="0">
              <a:buNone/>
            </a:pPr>
            <a:r>
              <a:rPr lang="en-US" altLang="zh-TW" sz="2800" dirty="0">
                <a:solidFill>
                  <a:prstClr val="white"/>
                </a:solidFill>
                <a:latin typeface="Comic Sans MS" panose="030F0702030302020204" pitchFamily="66" charset="0"/>
              </a:rPr>
              <a:t>13.</a:t>
            </a:r>
            <a:r>
              <a:rPr lang="zh-TW" altLang="en-US" sz="2800" dirty="0">
                <a:solidFill>
                  <a:prstClr val="white"/>
                </a:solidFill>
                <a:latin typeface="Comic Sans MS" panose="030F0702030302020204" pitchFamily="66" charset="0"/>
              </a:rPr>
              <a:t>咖啡因代謝時間</a:t>
            </a:r>
            <a:r>
              <a:rPr lang="en-US" altLang="zh-TW" sz="2800" dirty="0">
                <a:solidFill>
                  <a:prstClr val="white"/>
                </a:solidFill>
                <a:latin typeface="Comic Sans MS" panose="030F0702030302020204" pitchFamily="66" charset="0"/>
              </a:rPr>
              <a:t>(</a:t>
            </a:r>
            <a:r>
              <a:rPr lang="zh-TW" altLang="en-US" sz="2800" dirty="0">
                <a:solidFill>
                  <a:prstClr val="white"/>
                </a:solidFill>
                <a:latin typeface="Comic Sans MS" panose="030F0702030302020204" pitchFamily="66" charset="0"/>
              </a:rPr>
              <a:t>成年男子</a:t>
            </a:r>
            <a:r>
              <a:rPr lang="en-US" altLang="zh-TW" sz="2800" dirty="0">
                <a:solidFill>
                  <a:prstClr val="white"/>
                </a:solidFill>
                <a:latin typeface="Comic Sans MS" panose="030F0702030302020204" pitchFamily="66" charset="0"/>
              </a:rPr>
              <a:t>&amp;</a:t>
            </a:r>
            <a:r>
              <a:rPr lang="zh-TW" altLang="en-US" sz="2800" dirty="0">
                <a:solidFill>
                  <a:prstClr val="white"/>
                </a:solidFill>
                <a:latin typeface="Comic Sans MS" panose="030F0702030302020204" pitchFamily="66" charset="0"/>
              </a:rPr>
              <a:t>女子</a:t>
            </a:r>
            <a:r>
              <a:rPr lang="en-US" altLang="zh-TW" sz="2800" dirty="0">
                <a:solidFill>
                  <a:prstClr val="white"/>
                </a:solidFill>
                <a:latin typeface="Comic Sans MS" panose="030F0702030302020204" pitchFamily="66" charset="0"/>
              </a:rPr>
              <a:t>)</a:t>
            </a:r>
            <a:r>
              <a:rPr lang="zh-TW" altLang="en-US" sz="2800" dirty="0">
                <a:hlinkClick r:id="rId2" action="ppaction://hlinksldjump"/>
              </a:rPr>
              <a:t>答案</a:t>
            </a:r>
            <a:endParaRPr lang="en-US" altLang="zh-TW" sz="2800" dirty="0">
              <a:solidFill>
                <a:prstClr val="white"/>
              </a:solidFill>
              <a:latin typeface="Comic Sans MS" panose="030F0702030302020204" pitchFamily="66" charset="0"/>
            </a:endParaRPr>
          </a:p>
          <a:p>
            <a:pPr marL="0" indent="0">
              <a:buNone/>
            </a:pPr>
            <a:r>
              <a:rPr lang="en-US" altLang="zh-TW" sz="2800" dirty="0">
                <a:solidFill>
                  <a:prstClr val="white"/>
                </a:solidFill>
                <a:latin typeface="Comic Sans MS" panose="030F0702030302020204" pitchFamily="66" charset="0"/>
              </a:rPr>
              <a:t>14.</a:t>
            </a:r>
            <a:r>
              <a:rPr lang="zh-TW" altLang="en-US" sz="2800" dirty="0">
                <a:latin typeface="Comic Sans MS" panose="030F0702030302020204" pitchFamily="66" charset="0"/>
              </a:rPr>
              <a:t>喝咖啡會不會造成骨質疏鬆呢</a:t>
            </a:r>
            <a:r>
              <a:rPr lang="en-US" altLang="zh-TW" sz="2800" dirty="0">
                <a:latin typeface="Comic Sans MS" panose="030F0702030302020204" pitchFamily="66" charset="0"/>
              </a:rPr>
              <a:t>?!</a:t>
            </a:r>
            <a:r>
              <a:rPr lang="zh-TW" altLang="en-US" sz="2800" dirty="0">
                <a:hlinkClick r:id="rId2" action="ppaction://hlinksldjump"/>
              </a:rPr>
              <a:t>答案</a:t>
            </a:r>
            <a:endParaRPr lang="en-US" altLang="zh-TW" sz="2800" dirty="0">
              <a:latin typeface="Comic Sans MS" panose="030F0702030302020204" pitchFamily="66" charset="0"/>
            </a:endParaRPr>
          </a:p>
          <a:p>
            <a:pPr marL="0" indent="0">
              <a:buNone/>
            </a:pPr>
            <a:r>
              <a:rPr lang="zh-TW" altLang="en-US" sz="2800" dirty="0"/>
              <a:t> </a:t>
            </a:r>
            <a:r>
              <a:rPr lang="en-US" altLang="zh-TW" sz="2800" dirty="0">
                <a:latin typeface="Comic Sans MS" panose="030F0702030302020204" pitchFamily="66" charset="0"/>
              </a:rPr>
              <a:t>15.</a:t>
            </a:r>
            <a:r>
              <a:rPr lang="zh-TW" altLang="en-US" sz="2800" dirty="0">
                <a:latin typeface="Comic Sans MS" panose="030F0702030302020204" pitchFamily="66" charset="0"/>
              </a:rPr>
              <a:t>適量喝咖啡可以降低罹患那些症狀機率</a:t>
            </a:r>
            <a:r>
              <a:rPr lang="en-US" altLang="zh-TW" sz="2800" dirty="0">
                <a:latin typeface="Comic Sans MS" panose="030F0702030302020204" pitchFamily="66" charset="0"/>
              </a:rPr>
              <a:t>?!</a:t>
            </a:r>
            <a:r>
              <a:rPr lang="zh-TW" altLang="en-US" sz="2800" dirty="0">
                <a:hlinkClick r:id="rId2" action="ppaction://hlinksldjump"/>
              </a:rPr>
              <a:t>答案</a:t>
            </a:r>
            <a:endParaRPr lang="en-US" altLang="zh-TW" sz="2800" dirty="0">
              <a:latin typeface="Comic Sans MS" panose="030F0702030302020204" pitchFamily="66" charset="0"/>
            </a:endParaRPr>
          </a:p>
          <a:p>
            <a:pPr marL="0" indent="0">
              <a:buNone/>
            </a:pPr>
            <a:r>
              <a:rPr lang="en-US" altLang="zh-TW" sz="2800" dirty="0">
                <a:latin typeface="Comic Sans MS" panose="030F0702030302020204" pitchFamily="66" charset="0"/>
              </a:rPr>
              <a:t>16.</a:t>
            </a:r>
            <a:r>
              <a:rPr lang="zh-TW" altLang="en-US" sz="2800" dirty="0">
                <a:latin typeface="Comic Sans MS" panose="030F0702030302020204" pitchFamily="66" charset="0"/>
              </a:rPr>
              <a:t>喝完咖啡再去睡覺會睡不著嗎</a:t>
            </a:r>
            <a:r>
              <a:rPr lang="en-US" altLang="zh-TW" sz="2800" dirty="0">
                <a:latin typeface="Comic Sans MS" panose="030F0702030302020204" pitchFamily="66" charset="0"/>
              </a:rPr>
              <a:t>?!</a:t>
            </a:r>
            <a:r>
              <a:rPr lang="zh-TW" altLang="en-US" sz="2800" dirty="0">
                <a:latin typeface="Comic Sans MS" panose="030F0702030302020204" pitchFamily="66" charset="0"/>
              </a:rPr>
              <a:t>為甚麼</a:t>
            </a:r>
            <a:r>
              <a:rPr lang="en-US" altLang="zh-TW" sz="2800" dirty="0">
                <a:latin typeface="Comic Sans MS" panose="030F0702030302020204" pitchFamily="66" charset="0"/>
              </a:rPr>
              <a:t>?!</a:t>
            </a:r>
            <a:r>
              <a:rPr lang="zh-TW" altLang="en-US" sz="2800" dirty="0">
                <a:hlinkClick r:id="rId2" action="ppaction://hlinksldjump"/>
              </a:rPr>
              <a:t>答案</a:t>
            </a:r>
            <a:endParaRPr lang="en-US" altLang="zh-TW" sz="2800" dirty="0">
              <a:latin typeface="Comic Sans MS" panose="030F0702030302020204" pitchFamily="66" charset="0"/>
            </a:endParaRPr>
          </a:p>
          <a:p>
            <a:pPr marL="0" indent="0">
              <a:buNone/>
            </a:pPr>
            <a:endParaRPr lang="en-US" altLang="zh-TW" sz="2800" dirty="0">
              <a:latin typeface="Comic Sans MS" panose="030F0702030302020204" pitchFamily="66" charset="0"/>
            </a:endParaRPr>
          </a:p>
          <a:p>
            <a:pPr marL="0" indent="0">
              <a:buNone/>
            </a:pPr>
            <a:endParaRPr lang="en-US" altLang="zh-TW" sz="2800" dirty="0">
              <a:latin typeface="Comic Sans MS" panose="030F0702030302020204" pitchFamily="66" charset="0"/>
            </a:endParaRPr>
          </a:p>
          <a:p>
            <a:pPr marL="0" indent="0">
              <a:buNone/>
            </a:pPr>
            <a:endParaRPr lang="en-US" altLang="zh-TW" sz="2800" dirty="0">
              <a:latin typeface="Comic Sans MS" panose="030F0702030302020204" pitchFamily="66" charset="0"/>
            </a:endParaRPr>
          </a:p>
          <a:p>
            <a:pPr marL="0" indent="0">
              <a:buNone/>
            </a:pPr>
            <a:endParaRPr lang="en-US" altLang="zh-TW" sz="2800" dirty="0">
              <a:latin typeface="Comic Sans MS" panose="030F0702030302020204" pitchFamily="66" charset="0"/>
            </a:endParaRPr>
          </a:p>
          <a:p>
            <a:pPr marL="0" indent="0">
              <a:buNone/>
            </a:pPr>
            <a:endParaRPr lang="en-US" altLang="zh-TW" sz="2800" dirty="0">
              <a:latin typeface="Comic Sans MS" panose="030F0702030302020204" pitchFamily="66" charset="0"/>
            </a:endParaRPr>
          </a:p>
          <a:p>
            <a:pPr marL="0" indent="0">
              <a:buNone/>
            </a:pPr>
            <a:endParaRPr lang="en-US" altLang="zh-TW" sz="2800" dirty="0">
              <a:solidFill>
                <a:prstClr val="white"/>
              </a:solidFill>
              <a:latin typeface="Comic Sans MS" panose="030F0702030302020204" pitchFamily="66" charset="0"/>
            </a:endParaRPr>
          </a:p>
          <a:p>
            <a:pPr marL="0" indent="0">
              <a:buNone/>
            </a:pPr>
            <a:endParaRPr lang="en-US" altLang="zh-TW" sz="2800" dirty="0">
              <a:solidFill>
                <a:prstClr val="white"/>
              </a:solidFill>
              <a:latin typeface="Comic Sans MS" panose="030F0702030302020204" pitchFamily="66" charset="0"/>
            </a:endParaRPr>
          </a:p>
          <a:p>
            <a:pPr marL="0" indent="0">
              <a:buNone/>
            </a:pPr>
            <a:endParaRPr lang="en-US" altLang="zh-TW" sz="3200" dirty="0">
              <a:latin typeface="Comic Sans MS" panose="030F0702030302020204" pitchFamily="66" charset="0"/>
            </a:endParaRPr>
          </a:p>
          <a:p>
            <a:pPr marL="0" indent="0">
              <a:buNone/>
            </a:pPr>
            <a:endParaRPr lang="zh-TW" altLang="en-US" sz="2800" dirty="0">
              <a:latin typeface="Comic Sans MS" panose="030F0702030302020204" pitchFamily="66" charset="0"/>
            </a:endParaRPr>
          </a:p>
        </p:txBody>
      </p:sp>
    </p:spTree>
    <p:extLst>
      <p:ext uri="{BB962C8B-B14F-4D97-AF65-F5344CB8AC3E}">
        <p14:creationId xmlns:p14="http://schemas.microsoft.com/office/powerpoint/2010/main" val="267288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5400" dirty="0"/>
              <a:t>咖啡的歷史</a:t>
            </a:r>
            <a:r>
              <a:rPr lang="en-US" altLang="zh-TW" sz="5400" dirty="0"/>
              <a:t>(1)</a:t>
            </a:r>
            <a:endParaRPr lang="zh-TW" altLang="en-US" sz="5400" dirty="0"/>
          </a:p>
        </p:txBody>
      </p:sp>
      <p:sp>
        <p:nvSpPr>
          <p:cNvPr id="3" name="內容版面配置區 2"/>
          <p:cNvSpPr>
            <a:spLocks noGrp="1"/>
          </p:cNvSpPr>
          <p:nvPr>
            <p:ph idx="1"/>
          </p:nvPr>
        </p:nvSpPr>
        <p:spPr>
          <a:xfrm>
            <a:off x="966216" y="2097088"/>
            <a:ext cx="10256391" cy="3541714"/>
          </a:xfrm>
        </p:spPr>
        <p:txBody>
          <a:bodyPr vert="horz" lIns="91440" tIns="45720" rIns="91440" bIns="45720" rtlCol="0" anchor="t">
            <a:normAutofit/>
          </a:bodyPr>
          <a:lstStyle/>
          <a:p>
            <a:r>
              <a:rPr lang="zh-TW" altLang="en-US" sz="2800" dirty="0"/>
              <a:t>傳說一</a:t>
            </a:r>
            <a:r>
              <a:rPr lang="en-US" altLang="zh-TW" sz="2800" dirty="0"/>
              <a:t>:</a:t>
            </a:r>
            <a:r>
              <a:rPr lang="zh-TW" altLang="en-US" sz="2800" dirty="0"/>
              <a:t>據說在六世紀時，咖啡是由一位住在衣索比亞的牧羊人所發現的。有一天，他在牧羊的時候，發現他的羊群吃了一種紅色果實後，變得充滿活力四處蹦跳；他也很好奇，於是就摘下來食用，食用後也是跟羊群有一樣的反應，後來他把果實分送給修道院的僧侶，讓他們在晚上祈禱時避免睡著，從此以後這種果實便拿來作為提神藥，就是現今的咖啡豆。</a:t>
            </a:r>
            <a:endParaRPr lang="en-US" altLang="zh-TW" sz="2800" dirty="0"/>
          </a:p>
          <a:p>
            <a:pPr marL="0" indent="0">
              <a:buNone/>
            </a:pPr>
            <a:endParaRPr lang="en-US" altLang="zh-TW" sz="2800" dirty="0"/>
          </a:p>
          <a:p>
            <a:pPr marL="0" indent="0">
              <a:buNone/>
            </a:pPr>
            <a:endParaRPr lang="zh-TW" altLang="en-US" dirty="0"/>
          </a:p>
        </p:txBody>
      </p:sp>
    </p:spTree>
    <p:extLst>
      <p:ext uri="{BB962C8B-B14F-4D97-AF65-F5344CB8AC3E}">
        <p14:creationId xmlns:p14="http://schemas.microsoft.com/office/powerpoint/2010/main" val="1591842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0196" y="658275"/>
            <a:ext cx="1509021" cy="1630968"/>
          </a:xfrm>
        </p:spPr>
        <p:txBody>
          <a:bodyPr/>
          <a:lstStyle/>
          <a:p>
            <a:r>
              <a:rPr lang="zh-TW" altLang="en-US" dirty="0"/>
              <a:t>活動</a:t>
            </a:r>
          </a:p>
        </p:txBody>
      </p:sp>
      <p:sp>
        <p:nvSpPr>
          <p:cNvPr id="3" name="內容版面配置區 2"/>
          <p:cNvSpPr>
            <a:spLocks noGrp="1"/>
          </p:cNvSpPr>
          <p:nvPr>
            <p:ph idx="1"/>
          </p:nvPr>
        </p:nvSpPr>
        <p:spPr>
          <a:xfrm>
            <a:off x="1340196" y="2289243"/>
            <a:ext cx="6664118" cy="2918861"/>
          </a:xfrm>
        </p:spPr>
        <p:txBody>
          <a:bodyPr/>
          <a:lstStyle/>
          <a:p>
            <a:pPr marL="0" indent="0">
              <a:buNone/>
            </a:pPr>
            <a:r>
              <a:rPr lang="en-US" altLang="zh-TW" dirty="0">
                <a:latin typeface="Comic Sans MS" panose="030F0702030302020204" pitchFamily="66" charset="0"/>
              </a:rPr>
              <a:t>17.</a:t>
            </a:r>
            <a:r>
              <a:rPr lang="zh-TW" altLang="en-US" dirty="0">
                <a:latin typeface="Comic Sans MS" panose="030F0702030302020204" pitchFamily="66" charset="0"/>
              </a:rPr>
              <a:t>講咖啡種類</a:t>
            </a:r>
            <a:r>
              <a:rPr lang="en-US" altLang="zh-TW" dirty="0">
                <a:latin typeface="Comic Sans MS" panose="030F0702030302020204" pitchFamily="66" charset="0"/>
              </a:rPr>
              <a:t>(</a:t>
            </a:r>
            <a:r>
              <a:rPr lang="zh-TW" altLang="en-US" dirty="0">
                <a:latin typeface="Comic Sans MS" panose="030F0702030302020204" pitchFamily="66" charset="0"/>
              </a:rPr>
              <a:t>講</a:t>
            </a:r>
            <a:r>
              <a:rPr lang="en-US" altLang="zh-TW" dirty="0">
                <a:latin typeface="Comic Sans MS" panose="030F0702030302020204" pitchFamily="66" charset="0"/>
              </a:rPr>
              <a:t>5</a:t>
            </a:r>
            <a:r>
              <a:rPr lang="zh-TW" altLang="en-US" dirty="0">
                <a:latin typeface="Comic Sans MS" panose="030F0702030302020204" pitchFamily="66" charset="0"/>
              </a:rPr>
              <a:t>個，不同人</a:t>
            </a:r>
            <a:r>
              <a:rPr lang="en-US" altLang="zh-TW" dirty="0">
                <a:latin typeface="Comic Sans MS" panose="030F0702030302020204" pitchFamily="66" charset="0"/>
              </a:rPr>
              <a:t>)</a:t>
            </a:r>
            <a:r>
              <a:rPr lang="zh-TW" altLang="en-US" dirty="0">
                <a:latin typeface="Comic Sans MS" panose="030F0702030302020204" pitchFamily="66" charset="0"/>
                <a:hlinkClick r:id="rId2" action="ppaction://hlinksldjump"/>
              </a:rPr>
              <a:t>答</a:t>
            </a:r>
            <a:endParaRPr lang="en-US" altLang="zh-TW" dirty="0">
              <a:latin typeface="Comic Sans MS" panose="030F0702030302020204" pitchFamily="66" charset="0"/>
            </a:endParaRPr>
          </a:p>
          <a:p>
            <a:pPr marL="0" indent="0">
              <a:buNone/>
            </a:pPr>
            <a:r>
              <a:rPr lang="en-US" altLang="zh-TW" dirty="0">
                <a:latin typeface="Comic Sans MS" panose="030F0702030302020204" pitchFamily="66" charset="0"/>
              </a:rPr>
              <a:t>18.</a:t>
            </a:r>
            <a:r>
              <a:rPr lang="zh-TW" altLang="en-US" dirty="0">
                <a:latin typeface="Comic Sans MS" panose="030F0702030302020204" pitchFamily="66" charset="0"/>
              </a:rPr>
              <a:t>咖啡的傳播</a:t>
            </a:r>
            <a:r>
              <a:rPr lang="en-US" altLang="zh-TW" dirty="0">
                <a:latin typeface="Comic Sans MS" panose="030F0702030302020204" pitchFamily="66" charset="0"/>
              </a:rPr>
              <a:t>(</a:t>
            </a:r>
            <a:r>
              <a:rPr lang="zh-TW" altLang="en-US" dirty="0">
                <a:latin typeface="Comic Sans MS" panose="030F0702030302020204" pitchFamily="66" charset="0"/>
              </a:rPr>
              <a:t>從哪個國家傳到哪裡</a:t>
            </a:r>
            <a:r>
              <a:rPr lang="en-US" altLang="zh-TW" dirty="0">
                <a:latin typeface="Comic Sans MS" panose="030F0702030302020204" pitchFamily="66" charset="0"/>
              </a:rPr>
              <a:t>)</a:t>
            </a:r>
            <a:r>
              <a:rPr lang="zh-TW" altLang="en-US" dirty="0">
                <a:latin typeface="Comic Sans MS" panose="030F0702030302020204" pitchFamily="66" charset="0"/>
                <a:hlinkClick r:id="rId3" action="ppaction://hlinksldjump"/>
              </a:rPr>
              <a:t>答</a:t>
            </a:r>
            <a:endParaRPr lang="en-US" altLang="zh-TW" dirty="0">
              <a:latin typeface="Comic Sans MS" panose="030F0702030302020204" pitchFamily="66" charset="0"/>
            </a:endParaRPr>
          </a:p>
          <a:p>
            <a:pPr marL="0" indent="0">
              <a:buNone/>
            </a:pPr>
            <a:r>
              <a:rPr lang="en-US" altLang="zh-TW" dirty="0">
                <a:latin typeface="Comic Sans MS" panose="030F0702030302020204" pitchFamily="66" charset="0"/>
              </a:rPr>
              <a:t>19.</a:t>
            </a:r>
            <a:r>
              <a:rPr lang="zh-TW" altLang="en-US" dirty="0">
                <a:latin typeface="Comic Sans MS" panose="030F0702030302020204" pitchFamily="66" charset="0"/>
              </a:rPr>
              <a:t>咖啡的栽培</a:t>
            </a:r>
            <a:r>
              <a:rPr lang="en-US" altLang="zh-TW" dirty="0">
                <a:latin typeface="Comic Sans MS" panose="030F0702030302020204" pitchFamily="66" charset="0"/>
              </a:rPr>
              <a:t>—”</a:t>
            </a:r>
            <a:r>
              <a:rPr lang="zh-TW" altLang="en-US" dirty="0">
                <a:latin typeface="Comic Sans MS" panose="030F0702030302020204" pitchFamily="66" charset="0"/>
              </a:rPr>
              <a:t>日照</a:t>
            </a:r>
            <a:r>
              <a:rPr lang="en-US" altLang="zh-TW" dirty="0">
                <a:latin typeface="Comic Sans MS" panose="030F0702030302020204" pitchFamily="66" charset="0"/>
              </a:rPr>
              <a:t>”</a:t>
            </a:r>
            <a:r>
              <a:rPr lang="zh-TW" altLang="en-US" dirty="0">
                <a:latin typeface="Comic Sans MS" panose="030F0702030302020204" pitchFamily="66" charset="0"/>
              </a:rPr>
              <a:t>他的條件是甚麼</a:t>
            </a:r>
            <a:r>
              <a:rPr lang="en-US" altLang="zh-TW" dirty="0">
                <a:latin typeface="Comic Sans MS" panose="030F0702030302020204" pitchFamily="66" charset="0"/>
              </a:rPr>
              <a:t>?!</a:t>
            </a:r>
            <a:r>
              <a:rPr lang="zh-TW" altLang="en-US" dirty="0">
                <a:latin typeface="Comic Sans MS" panose="030F0702030302020204" pitchFamily="66" charset="0"/>
                <a:hlinkClick r:id="rId4" action="ppaction://hlinksldjump"/>
              </a:rPr>
              <a:t>答</a:t>
            </a:r>
            <a:br>
              <a:rPr lang="en-US" altLang="zh-TW" dirty="0">
                <a:latin typeface="Comic Sans MS" panose="030F0702030302020204" pitchFamily="66" charset="0"/>
              </a:rPr>
            </a:br>
            <a:r>
              <a:rPr lang="en-US" altLang="zh-TW" dirty="0">
                <a:latin typeface="Comic Sans MS" panose="030F0702030302020204" pitchFamily="66" charset="0"/>
              </a:rPr>
              <a:t>20.</a:t>
            </a:r>
            <a:r>
              <a:rPr lang="zh-TW" altLang="EN-US" dirty="0">
                <a:latin typeface="Comic Sans MS" panose="030F0702030302020204" pitchFamily="66" charset="0"/>
                <a:ea typeface="新細明體"/>
              </a:rPr>
              <a:t>咖啡樹在</a:t>
            </a:r>
            <a:r>
              <a:rPr lang="zh-TW" altLang="en-US" dirty="0">
                <a:latin typeface="Comic Sans MS" panose="030F0702030302020204" pitchFamily="66" charset="0"/>
                <a:ea typeface="新細明體"/>
              </a:rPr>
              <a:t>充滿甚麼</a:t>
            </a:r>
            <a:r>
              <a:rPr lang="zh-TW" altLang="EN-US" dirty="0">
                <a:latin typeface="Comic Sans MS" panose="030F0702030302020204" pitchFamily="66" charset="0"/>
                <a:ea typeface="新細明體"/>
              </a:rPr>
              <a:t>的土壤中長的最</a:t>
            </a:r>
            <a:r>
              <a:rPr lang="zh-TW" altLang="en-US" dirty="0">
                <a:latin typeface="Comic Sans MS" panose="030F0702030302020204" pitchFamily="66" charset="0"/>
                <a:ea typeface="新細明體"/>
              </a:rPr>
              <a:t>好</a:t>
            </a:r>
            <a:r>
              <a:rPr lang="en-US" altLang="zh-TW" dirty="0">
                <a:latin typeface="Comic Sans MS" panose="030F0702030302020204" pitchFamily="66" charset="0"/>
                <a:ea typeface="新細明體"/>
              </a:rPr>
              <a:t>?!</a:t>
            </a:r>
            <a:r>
              <a:rPr lang="zh-TW" altLang="en-US" dirty="0">
                <a:latin typeface="Comic Sans MS" panose="030F0702030302020204" pitchFamily="66" charset="0"/>
                <a:hlinkClick r:id="rId5" action="ppaction://hlinksldjump"/>
              </a:rPr>
              <a:t>答</a:t>
            </a:r>
            <a:endParaRPr lang="en-US" altLang="zh-TW" dirty="0">
              <a:latin typeface="Comic Sans MS" panose="030F0702030302020204" pitchFamily="66" charset="0"/>
            </a:endParaRPr>
          </a:p>
        </p:txBody>
      </p:sp>
    </p:spTree>
    <p:extLst>
      <p:ext uri="{BB962C8B-B14F-4D97-AF65-F5344CB8AC3E}">
        <p14:creationId xmlns:p14="http://schemas.microsoft.com/office/powerpoint/2010/main" val="3023035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3446" y="152690"/>
            <a:ext cx="6089737" cy="1540206"/>
          </a:xfrm>
        </p:spPr>
        <p:txBody>
          <a:bodyPr/>
          <a:lstStyle/>
          <a:p>
            <a:r>
              <a:rPr lang="en-US" altLang="zh-TW" dirty="0"/>
              <a:t>12</a:t>
            </a:r>
            <a:r>
              <a:rPr lang="zh-TW" altLang="en-US" dirty="0"/>
              <a:t>、</a:t>
            </a:r>
            <a:r>
              <a:rPr lang="en-US" altLang="zh-TW" dirty="0"/>
              <a:t>13</a:t>
            </a:r>
            <a:r>
              <a:rPr lang="zh-TW" altLang="en-US" dirty="0"/>
              <a:t>、</a:t>
            </a:r>
            <a:r>
              <a:rPr lang="en-US" altLang="zh-TW" dirty="0"/>
              <a:t>14</a:t>
            </a:r>
            <a:r>
              <a:rPr lang="zh-TW" altLang="en-US" dirty="0"/>
              <a:t>、</a:t>
            </a:r>
            <a:r>
              <a:rPr lang="en-US" altLang="zh-TW" dirty="0"/>
              <a:t>15</a:t>
            </a:r>
            <a:r>
              <a:rPr lang="zh-TW" altLang="en-US" dirty="0"/>
              <a:t>、</a:t>
            </a:r>
            <a:r>
              <a:rPr lang="en-US" altLang="zh-TW" dirty="0"/>
              <a:t>16</a:t>
            </a:r>
            <a:r>
              <a:rPr lang="zh-TW" altLang="en-US" dirty="0"/>
              <a:t>題答案</a:t>
            </a:r>
          </a:p>
        </p:txBody>
      </p:sp>
      <p:sp>
        <p:nvSpPr>
          <p:cNvPr id="3" name="內容版面配置區 2"/>
          <p:cNvSpPr>
            <a:spLocks noGrp="1"/>
          </p:cNvSpPr>
          <p:nvPr>
            <p:ph idx="1"/>
          </p:nvPr>
        </p:nvSpPr>
        <p:spPr>
          <a:xfrm>
            <a:off x="1353446" y="1873490"/>
            <a:ext cx="9905999" cy="4315275"/>
          </a:xfrm>
        </p:spPr>
        <p:txBody>
          <a:bodyPr>
            <a:noAutofit/>
          </a:bodyPr>
          <a:lstStyle/>
          <a:p>
            <a:pPr marL="0" indent="0">
              <a:buNone/>
            </a:pPr>
            <a:r>
              <a:rPr lang="en-US" altLang="zh-TW" dirty="0">
                <a:latin typeface="Comic Sans MS" panose="030F0702030302020204" pitchFamily="66" charset="0"/>
              </a:rPr>
              <a:t>12.</a:t>
            </a:r>
            <a:r>
              <a:rPr lang="zh-TW" altLang="en-US" dirty="0"/>
              <a:t>腺苷是一種當身體感到疲憊時會釋放的物質。</a:t>
            </a:r>
            <a:endParaRPr lang="en-US" altLang="zh-TW" dirty="0"/>
          </a:p>
          <a:p>
            <a:pPr marL="0" indent="0">
              <a:buNone/>
            </a:pPr>
            <a:r>
              <a:rPr lang="en-US" altLang="zh-TW" dirty="0">
                <a:latin typeface="Comic Sans MS" panose="030F0702030302020204" pitchFamily="66" charset="0"/>
              </a:rPr>
              <a:t>13.</a:t>
            </a:r>
            <a:r>
              <a:rPr lang="zh-TW" altLang="en-US" dirty="0"/>
              <a:t>成年男性</a:t>
            </a:r>
            <a:r>
              <a:rPr lang="en-US" altLang="zh-TW" dirty="0"/>
              <a:t>:5</a:t>
            </a:r>
            <a:r>
              <a:rPr lang="zh-TW" altLang="en-US" dirty="0"/>
              <a:t>小時、</a:t>
            </a:r>
            <a:r>
              <a:rPr lang="zh-TW" altLang="en-US" sz="2400" dirty="0"/>
              <a:t>成年女性</a:t>
            </a:r>
            <a:r>
              <a:rPr lang="en-US" altLang="zh-TW" sz="2400" dirty="0"/>
              <a:t>:5~10</a:t>
            </a:r>
            <a:r>
              <a:rPr lang="zh-TW" altLang="en-US" sz="2400" dirty="0"/>
              <a:t>小時</a:t>
            </a:r>
            <a:endParaRPr lang="en-US" altLang="zh-TW" sz="2400" dirty="0"/>
          </a:p>
          <a:p>
            <a:pPr marL="0" indent="0">
              <a:buNone/>
            </a:pPr>
            <a:r>
              <a:rPr lang="en-US" altLang="zh-TW" dirty="0">
                <a:latin typeface="Comic Sans MS" panose="030F0702030302020204" pitchFamily="66" charset="0"/>
              </a:rPr>
              <a:t>14.</a:t>
            </a:r>
            <a:r>
              <a:rPr lang="zh-TW" altLang="en-US" dirty="0">
                <a:latin typeface="Comic Sans MS" panose="030F0702030302020204" pitchFamily="66" charset="0"/>
              </a:rPr>
              <a:t>有研究顯示停經後的女性如果攝取過多的咖啡因可能對骨質疏鬆有影響。但也僅限於</a:t>
            </a:r>
            <a:r>
              <a:rPr lang="en-US" altLang="zh-TW" dirty="0">
                <a:latin typeface="Comic Sans MS" panose="030F0702030302020204" pitchFamily="66" charset="0"/>
              </a:rPr>
              <a:t>65~77</a:t>
            </a:r>
            <a:r>
              <a:rPr lang="zh-TW" altLang="en-US" dirty="0">
                <a:latin typeface="Comic Sans MS" panose="030F0702030302020204" pitchFamily="66" charset="0"/>
              </a:rPr>
              <a:t>歲的女性。</a:t>
            </a:r>
            <a:endParaRPr lang="en-US" altLang="zh-TW" dirty="0">
              <a:latin typeface="Comic Sans MS" panose="030F0702030302020204" pitchFamily="66" charset="0"/>
            </a:endParaRPr>
          </a:p>
          <a:p>
            <a:pPr marL="0" indent="0">
              <a:buNone/>
            </a:pPr>
            <a:r>
              <a:rPr lang="en-US" altLang="zh-TW" dirty="0">
                <a:latin typeface="Comic Sans MS" panose="030F0702030302020204" pitchFamily="66" charset="0"/>
              </a:rPr>
              <a:t>15.</a:t>
            </a:r>
            <a:r>
              <a:rPr lang="zh-TW" altLang="en-US" dirty="0">
                <a:latin typeface="Comic Sans MS" panose="030F0702030302020204" pitchFamily="66" charset="0"/>
              </a:rPr>
              <a:t>前列腺癌、乳癌、老人癡呆症、糖尿病。</a:t>
            </a:r>
            <a:endParaRPr lang="en-US" altLang="zh-TW" dirty="0">
              <a:latin typeface="Comic Sans MS" panose="030F0702030302020204" pitchFamily="66" charset="0"/>
            </a:endParaRPr>
          </a:p>
          <a:p>
            <a:pPr marL="0" indent="0">
              <a:buNone/>
            </a:pPr>
            <a:r>
              <a:rPr lang="en-US" altLang="zh-TW" dirty="0">
                <a:latin typeface="Comic Sans MS" panose="030F0702030302020204" pitchFamily="66" charset="0"/>
              </a:rPr>
              <a:t>16.</a:t>
            </a:r>
            <a:r>
              <a:rPr lang="zh-TW" altLang="en-US" dirty="0">
                <a:latin typeface="Comic Sans MS" panose="030F0702030302020204" pitchFamily="66" charset="0"/>
              </a:rPr>
              <a:t>不會。因為咖啡因在身體大約要</a:t>
            </a:r>
            <a:r>
              <a:rPr lang="en-US" altLang="zh-TW" dirty="0">
                <a:latin typeface="Comic Sans MS" panose="030F0702030302020204" pitchFamily="66" charset="0"/>
              </a:rPr>
              <a:t>20</a:t>
            </a:r>
            <a:r>
              <a:rPr lang="zh-TW" altLang="en-US" dirty="0">
                <a:latin typeface="Comic Sans MS" panose="030F0702030302020204" pitchFamily="66" charset="0"/>
              </a:rPr>
              <a:t>分鐘才會發揮效果，所以如果在睡覺前喝一杯咖啡，休息時就會消除腺</a:t>
            </a:r>
            <a:r>
              <a:rPr lang="zh-TW" altLang="en-US" dirty="0"/>
              <a:t>苷，醒來時又會是咖啡因發揮效果的時間。</a:t>
            </a:r>
            <a:endParaRPr lang="en-US" altLang="zh-TW" dirty="0">
              <a:latin typeface="Comic Sans MS" panose="030F0702030302020204" pitchFamily="66" charset="0"/>
            </a:endParaRPr>
          </a:p>
        </p:txBody>
      </p:sp>
      <p:pic>
        <p:nvPicPr>
          <p:cNvPr id="5" name="圖片 4"/>
          <p:cNvPicPr>
            <a:picLocks noChangeAspect="1"/>
          </p:cNvPicPr>
          <p:nvPr/>
        </p:nvPicPr>
        <p:blipFill>
          <a:blip r:embed="rId2"/>
          <a:stretch>
            <a:fillRect/>
          </a:stretch>
        </p:blipFill>
        <p:spPr>
          <a:xfrm>
            <a:off x="9083623" y="152690"/>
            <a:ext cx="2708740" cy="2778332"/>
          </a:xfrm>
          <a:prstGeom prst="rect">
            <a:avLst/>
          </a:prstGeom>
        </p:spPr>
      </p:pic>
      <p:sp>
        <p:nvSpPr>
          <p:cNvPr id="4" name="矩形 3"/>
          <p:cNvSpPr/>
          <p:nvPr/>
        </p:nvSpPr>
        <p:spPr>
          <a:xfrm>
            <a:off x="8894316" y="5727100"/>
            <a:ext cx="1261884" cy="523220"/>
          </a:xfrm>
          <a:prstGeom prst="rect">
            <a:avLst/>
          </a:prstGeom>
          <a:noFill/>
        </p:spPr>
        <p:txBody>
          <a:bodyPr wrap="none" lIns="91440" tIns="45720" rIns="91440" bIns="45720">
            <a:spAutoFit/>
          </a:bodyPr>
          <a:lstStyle/>
          <a:p>
            <a:pPr algn="ctr"/>
            <a:r>
              <a:rPr lang="zh-TW" altLang="en-US" sz="2800" b="0" cap="none" spc="0" dirty="0">
                <a:ln w="0"/>
                <a:solidFill>
                  <a:schemeClr val="tx1"/>
                </a:solidFill>
                <a:effectLst>
                  <a:outerShdw blurRad="38100" dist="19050" dir="2700000" algn="tl" rotWithShape="0">
                    <a:schemeClr val="dk1">
                      <a:alpha val="40000"/>
                    </a:schemeClr>
                  </a:outerShdw>
                </a:effectLst>
                <a:hlinkClick r:id="rId3" action="ppaction://hlinksldjump"/>
              </a:rPr>
              <a:t>回活動</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674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1413" y="101683"/>
            <a:ext cx="9905998" cy="1478570"/>
          </a:xfrm>
        </p:spPr>
        <p:txBody>
          <a:bodyPr>
            <a:normAutofit/>
          </a:bodyPr>
          <a:lstStyle/>
          <a:p>
            <a:pPr algn="ctr"/>
            <a:r>
              <a:rPr lang="zh-TW" altLang="en-US" sz="4800" dirty="0"/>
              <a:t>咖啡的歷史</a:t>
            </a:r>
            <a:r>
              <a:rPr lang="en-US" altLang="zh-TW" sz="4800" dirty="0"/>
              <a:t>(2)</a:t>
            </a:r>
            <a:endParaRPr lang="zh-TW" altLang="en-US" sz="4800" dirty="0"/>
          </a:p>
        </p:txBody>
      </p:sp>
      <p:sp>
        <p:nvSpPr>
          <p:cNvPr id="3" name="內容版面配置區 2"/>
          <p:cNvSpPr>
            <a:spLocks noGrp="1"/>
          </p:cNvSpPr>
          <p:nvPr>
            <p:ph idx="1"/>
          </p:nvPr>
        </p:nvSpPr>
        <p:spPr>
          <a:xfrm>
            <a:off x="1141413" y="1268825"/>
            <a:ext cx="9905999" cy="5291001"/>
          </a:xfrm>
        </p:spPr>
        <p:txBody>
          <a:bodyPr vert="horz" lIns="91440" tIns="45720" rIns="91440" bIns="45720" rtlCol="0" anchor="t">
            <a:noAutofit/>
          </a:bodyPr>
          <a:lstStyle/>
          <a:p>
            <a:r>
              <a:rPr lang="zh-TW" altLang="en-US" dirty="0"/>
              <a:t>傳說二</a:t>
            </a:r>
            <a:r>
              <a:rPr lang="en-US" altLang="zh-TW" dirty="0"/>
              <a:t>:</a:t>
            </a:r>
            <a:r>
              <a:rPr lang="zh-TW" altLang="en-US" dirty="0"/>
              <a:t>西元</a:t>
            </a:r>
            <a:r>
              <a:rPr lang="en-US" altLang="zh-TW" dirty="0">
                <a:latin typeface="Comic Sans MS" panose="030F0702030302020204" pitchFamily="66" charset="0"/>
              </a:rPr>
              <a:t>1258</a:t>
            </a:r>
            <a:r>
              <a:rPr lang="zh-TW" altLang="en-US" dirty="0"/>
              <a:t>年因為犯罪而被驅逐出境的酋長流浪到了一個離故鄉摩卡很遠的地方</a:t>
            </a:r>
            <a:r>
              <a:rPr lang="en-US" altLang="zh-TW" dirty="0"/>
              <a:t>--</a:t>
            </a:r>
            <a:r>
              <a:rPr lang="zh-TW" altLang="en-US" sz="2000" dirty="0"/>
              <a:t>瓦薩巴（位於阿拉伯）</a:t>
            </a:r>
            <a:r>
              <a:rPr lang="zh-TW" altLang="en-US" dirty="0"/>
              <a:t>，因飢餓走不動而坐在樹下休息時，一隻鳥用他從未聽過的聲音叫著，他仔細的看著那隻鳥，他發現鳥是吃了樹上的果實之後，才發出那樣的聲音，於是他便把樹上的果子都摘下來，並放到鍋中加水煮，竟然漸漸發出濃郁的香味，他喝了之後覺得很好喝，也感到很有精神，從此只要遇到生病的人他就煮這種湯給他們喝，由於他四處行善，家鄉的人就原諒它讓他回到摩卡，並稱他為「聖者」。</a:t>
            </a:r>
            <a:endParaRPr lang="en-US" altLang="zh-TW" dirty="0"/>
          </a:p>
          <a:p>
            <a:r>
              <a:rPr lang="zh-TW" altLang="en-US" dirty="0"/>
              <a:t>十五世紀，整個中東非咖啡國家向外運輸業不興盛，葉門摩卡是當時紅海附近主要輸出一個商港，當時咖啡隻要是集中到摩卡港再向外輸出的非洲咖啡，都被統稱摩卡咖啡。</a:t>
            </a:r>
          </a:p>
        </p:txBody>
      </p:sp>
      <p:sp>
        <p:nvSpPr>
          <p:cNvPr id="4" name="矩形 3"/>
          <p:cNvSpPr/>
          <p:nvPr/>
        </p:nvSpPr>
        <p:spPr>
          <a:xfrm>
            <a:off x="10247192" y="6098161"/>
            <a:ext cx="800219" cy="461665"/>
          </a:xfrm>
          <a:prstGeom prst="rect">
            <a:avLst/>
          </a:prstGeom>
        </p:spPr>
        <p:txBody>
          <a:bodyPr wrap="none">
            <a:spAutoFit/>
          </a:bodyPr>
          <a:lstStyle/>
          <a:p>
            <a:pPr lvl="0" algn="ctr"/>
            <a:r>
              <a:rPr lang="zh-TW" altLang="en-US" sz="2400" dirty="0">
                <a:ln w="0"/>
                <a:solidFill>
                  <a:prstClr val="white"/>
                </a:solidFill>
                <a:effectLst>
                  <a:outerShdw blurRad="38100" dist="19050" dir="2700000" algn="tl" rotWithShape="0">
                    <a:prstClr val="black">
                      <a:alpha val="40000"/>
                    </a:prstClr>
                  </a:outerShdw>
                </a:effectLst>
                <a:hlinkClick r:id="rId2" action="ppaction://hlinksldjump"/>
              </a:rPr>
              <a:t>活動</a:t>
            </a:r>
            <a:endParaRPr lang="zh-TW" altLang="en-US" sz="2400" dirty="0">
              <a:ln w="0"/>
              <a:solidFill>
                <a:prstClr val="white"/>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52394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0141" y="217708"/>
            <a:ext cx="4454224" cy="1081005"/>
          </a:xfrm>
        </p:spPr>
        <p:txBody>
          <a:bodyPr>
            <a:normAutofit/>
          </a:bodyPr>
          <a:lstStyle/>
          <a:p>
            <a:pPr algn="ctr"/>
            <a:r>
              <a:rPr lang="zh-TW" altLang="en-US" sz="4800" b="1" dirty="0"/>
              <a:t>咖啡的傳播</a:t>
            </a:r>
            <a:r>
              <a:rPr lang="en-US" altLang="zh-TW" sz="4800" b="1" dirty="0"/>
              <a:t>(1)</a:t>
            </a:r>
            <a:endParaRPr lang="zh-TW" altLang="en-US" sz="48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0696108"/>
              </p:ext>
            </p:extLst>
          </p:nvPr>
        </p:nvGraphicFramePr>
        <p:xfrm>
          <a:off x="965915" y="1470432"/>
          <a:ext cx="10676586" cy="4305850"/>
        </p:xfrm>
        <a:graphic>
          <a:graphicData uri="http://schemas.openxmlformats.org/drawingml/2006/table">
            <a:tbl>
              <a:tblPr firstRow="1" bandRow="1">
                <a:tableStyleId>{5940675A-B579-460E-94D1-54222C63F5DA}</a:tableStyleId>
              </a:tblPr>
              <a:tblGrid>
                <a:gridCol w="3558862">
                  <a:extLst>
                    <a:ext uri="{9D8B030D-6E8A-4147-A177-3AD203B41FA5}">
                      <a16:colId xmlns:a16="http://schemas.microsoft.com/office/drawing/2014/main" val="3009327475"/>
                    </a:ext>
                  </a:extLst>
                </a:gridCol>
                <a:gridCol w="3558862">
                  <a:extLst>
                    <a:ext uri="{9D8B030D-6E8A-4147-A177-3AD203B41FA5}">
                      <a16:colId xmlns:a16="http://schemas.microsoft.com/office/drawing/2014/main" val="3519299238"/>
                    </a:ext>
                  </a:extLst>
                </a:gridCol>
                <a:gridCol w="3558862">
                  <a:extLst>
                    <a:ext uri="{9D8B030D-6E8A-4147-A177-3AD203B41FA5}">
                      <a16:colId xmlns:a16="http://schemas.microsoft.com/office/drawing/2014/main" val="1219987507"/>
                    </a:ext>
                  </a:extLst>
                </a:gridCol>
              </a:tblGrid>
              <a:tr h="490890">
                <a:tc>
                  <a:txBody>
                    <a:bodyPr/>
                    <a:lstStyle/>
                    <a:p>
                      <a:pPr algn="ctr"/>
                      <a:r>
                        <a:rPr lang="zh-TW" altLang="en-US" sz="3200" dirty="0"/>
                        <a:t>時間</a:t>
                      </a:r>
                    </a:p>
                  </a:txBody>
                  <a:tcPr/>
                </a:tc>
                <a:tc>
                  <a:txBody>
                    <a:bodyPr/>
                    <a:lstStyle/>
                    <a:p>
                      <a:pPr algn="ctr"/>
                      <a:r>
                        <a:rPr lang="zh-TW" altLang="en-US" sz="3200" dirty="0"/>
                        <a:t>地點</a:t>
                      </a:r>
                    </a:p>
                  </a:txBody>
                  <a:tcPr/>
                </a:tc>
                <a:tc>
                  <a:txBody>
                    <a:bodyPr/>
                    <a:lstStyle/>
                    <a:p>
                      <a:pPr algn="ctr"/>
                      <a:r>
                        <a:rPr lang="zh-TW" altLang="en-US" sz="3200" dirty="0"/>
                        <a:t>事件</a:t>
                      </a:r>
                    </a:p>
                  </a:txBody>
                  <a:tcPr/>
                </a:tc>
                <a:extLst>
                  <a:ext uri="{0D108BD9-81ED-4DB2-BD59-A6C34878D82A}">
                    <a16:rowId xmlns:a16="http://schemas.microsoft.com/office/drawing/2014/main" val="2034394071"/>
                  </a:ext>
                </a:extLst>
              </a:tr>
              <a:tr h="3726730">
                <a:tc>
                  <a:txBody>
                    <a:bodyPr/>
                    <a:lstStyle/>
                    <a:p>
                      <a:pPr algn="ctr"/>
                      <a:endParaRPr lang="en-US" altLang="zh-TW" sz="2800" dirty="0"/>
                    </a:p>
                    <a:p>
                      <a:pPr algn="ctr"/>
                      <a:endParaRPr lang="en-US" altLang="zh-TW" sz="2800" dirty="0"/>
                    </a:p>
                    <a:p>
                      <a:pPr algn="ctr"/>
                      <a:endParaRPr lang="en-US" altLang="zh-TW" sz="2800" dirty="0"/>
                    </a:p>
                    <a:p>
                      <a:pPr algn="ctr"/>
                      <a:r>
                        <a:rPr lang="zh-TW" altLang="en-US" sz="2800" dirty="0"/>
                        <a:t>十一世紀</a:t>
                      </a:r>
                    </a:p>
                  </a:txBody>
                  <a:tcPr/>
                </a:tc>
                <a:tc>
                  <a:txBody>
                    <a:bodyPr/>
                    <a:lstStyle/>
                    <a:p>
                      <a:pPr algn="ctr"/>
                      <a:endParaRPr lang="en-US" altLang="zh-TW" sz="2800" dirty="0">
                        <a:solidFill>
                          <a:schemeClr val="bg1"/>
                        </a:solidFill>
                      </a:endParaRPr>
                    </a:p>
                    <a:p>
                      <a:pPr algn="ctr"/>
                      <a:endParaRPr lang="en-US" altLang="zh-TW" sz="2800" dirty="0">
                        <a:solidFill>
                          <a:schemeClr val="bg1"/>
                        </a:solidFill>
                      </a:endParaRPr>
                    </a:p>
                    <a:p>
                      <a:pPr algn="ctr"/>
                      <a:endParaRPr lang="en-US" altLang="zh-TW" sz="2800" dirty="0">
                        <a:solidFill>
                          <a:schemeClr val="bg1"/>
                        </a:solidFill>
                      </a:endParaRPr>
                    </a:p>
                    <a:p>
                      <a:pPr algn="ctr"/>
                      <a:r>
                        <a:rPr lang="zh-TW" altLang="en-US" sz="2800" b="1" dirty="0">
                          <a:solidFill>
                            <a:schemeClr val="tx1"/>
                          </a:solidFill>
                        </a:rPr>
                        <a:t>阿拉伯</a:t>
                      </a:r>
                    </a:p>
                  </a:txBody>
                  <a:tcPr/>
                </a:tc>
                <a:tc>
                  <a:txBody>
                    <a:bodyPr/>
                    <a:lstStyle/>
                    <a:p>
                      <a:pPr marL="457200" indent="-457200">
                        <a:buFont typeface="Arial" panose="020B0604020202020204" pitchFamily="34" charset="0"/>
                        <a:buChar char="•"/>
                      </a:pPr>
                      <a:r>
                        <a:rPr lang="zh-TW" altLang="en-US" sz="2800" dirty="0">
                          <a:solidFill>
                            <a:schemeClr val="tx1"/>
                          </a:solidFill>
                        </a:rPr>
                        <a:t>阿拉伯人將咖啡豆曬乾後再煎煮當胃藥喝。</a:t>
                      </a:r>
                      <a:endParaRPr lang="en-US" altLang="zh-TW" sz="2800" dirty="0">
                        <a:solidFill>
                          <a:schemeClr val="tx1"/>
                        </a:solidFill>
                      </a:endParaRPr>
                    </a:p>
                    <a:p>
                      <a:pPr marL="457200" indent="-457200">
                        <a:buFont typeface="Arial" panose="020B0604020202020204" pitchFamily="34" charset="0"/>
                        <a:buChar char="•"/>
                      </a:pPr>
                      <a:r>
                        <a:rPr lang="zh-TW" altLang="en-US" sz="2800" dirty="0">
                          <a:solidFill>
                            <a:schemeClr val="tx1"/>
                          </a:solidFill>
                        </a:rPr>
                        <a:t>回教嚴禁教徒喝酒，於是回教徒們便用咖啡豆烘焙後的汁液代替酒類作為興奮性飲料飲用。</a:t>
                      </a:r>
                    </a:p>
                  </a:txBody>
                  <a:tcPr/>
                </a:tc>
                <a:extLst>
                  <a:ext uri="{0D108BD9-81ED-4DB2-BD59-A6C34878D82A}">
                    <a16:rowId xmlns:a16="http://schemas.microsoft.com/office/drawing/2014/main" val="2120551033"/>
                  </a:ext>
                </a:extLst>
              </a:tr>
            </a:tbl>
          </a:graphicData>
        </a:graphic>
      </p:graphicFrame>
      <p:sp>
        <p:nvSpPr>
          <p:cNvPr id="5" name="矩形 4"/>
          <p:cNvSpPr/>
          <p:nvPr/>
        </p:nvSpPr>
        <p:spPr>
          <a:xfrm>
            <a:off x="9474471" y="5934670"/>
            <a:ext cx="902811" cy="523220"/>
          </a:xfrm>
          <a:prstGeom prst="rect">
            <a:avLst/>
          </a:prstGeom>
          <a:noFill/>
        </p:spPr>
        <p:txBody>
          <a:bodyPr wrap="none" lIns="91440" tIns="45720" rIns="91440" bIns="45720">
            <a:spAutoFit/>
          </a:bodyPr>
          <a:lstStyle/>
          <a:p>
            <a:pPr algn="ctr"/>
            <a:r>
              <a:rPr lang="zh-TW" altLang="en-US" sz="2800" dirty="0">
                <a:ln w="0"/>
                <a:effectLst>
                  <a:outerShdw blurRad="38100" dist="19050" dir="2700000" algn="tl" rotWithShape="0">
                    <a:schemeClr val="dk1">
                      <a:alpha val="40000"/>
                    </a:schemeClr>
                  </a:outerShdw>
                </a:effectLst>
                <a:hlinkClick r:id="rId2" action="ppaction://hlinksldjump"/>
              </a:rPr>
              <a:t>地圖</a:t>
            </a:r>
            <a:endParaRPr lang="en-US" altLang="zh-TW"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081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1989550" y="240249"/>
            <a:ext cx="7379735" cy="6457268"/>
          </a:xfrm>
        </p:spPr>
      </p:pic>
      <p:sp>
        <p:nvSpPr>
          <p:cNvPr id="8" name="橢圓 7"/>
          <p:cNvSpPr/>
          <p:nvPr/>
        </p:nvSpPr>
        <p:spPr>
          <a:xfrm>
            <a:off x="4275792" y="3468883"/>
            <a:ext cx="2226366" cy="11926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rot="19315391">
            <a:off x="3538014" y="1524555"/>
            <a:ext cx="1475557" cy="10325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794077" y="2146843"/>
            <a:ext cx="327349" cy="344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9936177" y="5747682"/>
            <a:ext cx="1569660" cy="646331"/>
          </a:xfrm>
          <a:prstGeom prst="rect">
            <a:avLst/>
          </a:prstGeom>
          <a:noFill/>
        </p:spPr>
        <p:txBody>
          <a:bodyPr wrap="none" lIns="91440" tIns="45720" rIns="91440" bIns="45720">
            <a:spAutoFit/>
          </a:bodyPr>
          <a:lstStyle/>
          <a:p>
            <a:pPr algn="ctr"/>
            <a:r>
              <a:rPr lang="zh-TW" altLang="en-US" sz="3600" dirty="0">
                <a:ln w="0"/>
                <a:effectLst>
                  <a:outerShdw blurRad="38100" dist="19050" dir="2700000" algn="tl" rotWithShape="0">
                    <a:schemeClr val="dk1">
                      <a:alpha val="40000"/>
                    </a:schemeClr>
                  </a:outerShdw>
                </a:effectLst>
                <a:hlinkClick r:id="rId3" action="ppaction://hlinksldjump"/>
              </a:rPr>
              <a:t>下一頁</a:t>
            </a:r>
            <a:endParaRPr lang="zh-TW" altLang="en-US" sz="3600" b="0" cap="none" spc="0" dirty="0">
              <a:ln w="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9130429" y="656204"/>
            <a:ext cx="3061571" cy="523220"/>
          </a:xfrm>
          <a:prstGeom prst="rect">
            <a:avLst/>
          </a:prstGeom>
          <a:noFill/>
        </p:spPr>
        <p:txBody>
          <a:bodyPr wrap="square" lIns="91440" tIns="45720" rIns="91440" bIns="45720">
            <a:spAutoFit/>
          </a:bodyPr>
          <a:lstStyle/>
          <a:p>
            <a:pPr algn="ctr"/>
            <a:r>
              <a:rPr lang="zh-TW" altLang="en-US" sz="2800" dirty="0">
                <a:ln w="0"/>
                <a:effectLst>
                  <a:outerShdw blurRad="38100" dist="19050" dir="2700000" algn="tl" rotWithShape="0">
                    <a:schemeClr val="dk1">
                      <a:alpha val="40000"/>
                    </a:schemeClr>
                  </a:outerShdw>
                </a:effectLst>
                <a:hlinkClick r:id="rId4" action="ppaction://hlinksldjump"/>
              </a:rPr>
              <a:t>埃及</a:t>
            </a:r>
            <a:r>
              <a:rPr lang="en-US" altLang="zh-TW" sz="2800" dirty="0">
                <a:ln w="0"/>
                <a:effectLst>
                  <a:outerShdw blurRad="38100" dist="19050" dir="2700000" algn="tl" rotWithShape="0">
                    <a:schemeClr val="dk1">
                      <a:alpha val="40000"/>
                    </a:schemeClr>
                  </a:outerShdw>
                </a:effectLst>
                <a:hlinkClick r:id="rId4" action="ppaction://hlinksldjump"/>
              </a:rPr>
              <a:t>&amp;</a:t>
            </a:r>
            <a:r>
              <a:rPr lang="zh-TW" altLang="en-US" sz="2800" dirty="0">
                <a:ln w="0"/>
                <a:effectLst>
                  <a:outerShdw blurRad="38100" dist="19050" dir="2700000" algn="tl" rotWithShape="0">
                    <a:schemeClr val="dk1">
                      <a:alpha val="40000"/>
                    </a:schemeClr>
                  </a:outerShdw>
                </a:effectLst>
                <a:hlinkClick r:id="rId4" action="ppaction://hlinksldjump"/>
              </a:rPr>
              <a:t>敘利亞</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
        <p:nvSpPr>
          <p:cNvPr id="5" name="矩形 4"/>
          <p:cNvSpPr/>
          <p:nvPr/>
        </p:nvSpPr>
        <p:spPr>
          <a:xfrm>
            <a:off x="9767802" y="1272213"/>
            <a:ext cx="1620957" cy="523220"/>
          </a:xfrm>
          <a:prstGeom prst="rect">
            <a:avLst/>
          </a:prstGeom>
          <a:noFill/>
        </p:spPr>
        <p:txBody>
          <a:bodyPr wrap="none" lIns="91440" tIns="45720" rIns="91440" bIns="45720">
            <a:spAutoFit/>
          </a:bodyPr>
          <a:lstStyle/>
          <a:p>
            <a:pPr algn="ctr"/>
            <a:r>
              <a:rPr lang="zh-TW" altLang="en-US" sz="2800" dirty="0">
                <a:ln w="0"/>
                <a:effectLst>
                  <a:outerShdw blurRad="38100" dist="19050" dir="2700000" algn="tl" rotWithShape="0">
                    <a:schemeClr val="dk1">
                      <a:alpha val="40000"/>
                    </a:schemeClr>
                  </a:outerShdw>
                </a:effectLst>
                <a:hlinkClick r:id="rId5" action="ppaction://hlinksldjump"/>
              </a:rPr>
              <a:t>大馬士革</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302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3037" y="437882"/>
            <a:ext cx="10805374" cy="1112622"/>
          </a:xfrm>
        </p:spPr>
        <p:txBody>
          <a:bodyPr>
            <a:normAutofit/>
          </a:bodyPr>
          <a:lstStyle/>
          <a:p>
            <a:pPr algn="ctr"/>
            <a:r>
              <a:rPr lang="zh-TW" altLang="en-US" sz="4800" b="1" dirty="0"/>
              <a:t>咖啡的傳播</a:t>
            </a:r>
            <a:r>
              <a:rPr lang="en-US" altLang="zh-TW" sz="4800" b="1" dirty="0"/>
              <a:t>(2)</a:t>
            </a:r>
            <a:endParaRPr lang="zh-TW" altLang="en-US" sz="48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021450818"/>
              </p:ext>
            </p:extLst>
          </p:nvPr>
        </p:nvGraphicFramePr>
        <p:xfrm>
          <a:off x="1141412" y="1876225"/>
          <a:ext cx="10136188" cy="3230880"/>
        </p:xfrm>
        <a:graphic>
          <a:graphicData uri="http://schemas.openxmlformats.org/drawingml/2006/table">
            <a:tbl>
              <a:tblPr firstRow="1" bandRow="1">
                <a:tableStyleId>{5940675A-B579-460E-94D1-54222C63F5DA}</a:tableStyleId>
              </a:tblPr>
              <a:tblGrid>
                <a:gridCol w="3038120">
                  <a:extLst>
                    <a:ext uri="{9D8B030D-6E8A-4147-A177-3AD203B41FA5}">
                      <a16:colId xmlns:a16="http://schemas.microsoft.com/office/drawing/2014/main" val="3295695481"/>
                    </a:ext>
                  </a:extLst>
                </a:gridCol>
                <a:gridCol w="3549034">
                  <a:extLst>
                    <a:ext uri="{9D8B030D-6E8A-4147-A177-3AD203B41FA5}">
                      <a16:colId xmlns:a16="http://schemas.microsoft.com/office/drawing/2014/main" val="2575115154"/>
                    </a:ext>
                  </a:extLst>
                </a:gridCol>
                <a:gridCol w="3549034">
                  <a:extLst>
                    <a:ext uri="{9D8B030D-6E8A-4147-A177-3AD203B41FA5}">
                      <a16:colId xmlns:a16="http://schemas.microsoft.com/office/drawing/2014/main" val="3543306719"/>
                    </a:ext>
                  </a:extLst>
                </a:gridCol>
              </a:tblGrid>
              <a:tr h="562175">
                <a:tc>
                  <a:txBody>
                    <a:bodyPr/>
                    <a:lstStyle/>
                    <a:p>
                      <a:pPr algn="ctr"/>
                      <a:r>
                        <a:rPr lang="zh-TW" altLang="en-US" sz="3200" dirty="0"/>
                        <a:t>時間</a:t>
                      </a:r>
                    </a:p>
                  </a:txBody>
                  <a:tcPr/>
                </a:tc>
                <a:tc>
                  <a:txBody>
                    <a:bodyPr/>
                    <a:lstStyle/>
                    <a:p>
                      <a:pPr algn="ctr"/>
                      <a:r>
                        <a:rPr lang="zh-TW" altLang="en-US" sz="3200" dirty="0"/>
                        <a:t>地點</a:t>
                      </a:r>
                    </a:p>
                  </a:txBody>
                  <a:tcPr/>
                </a:tc>
                <a:tc>
                  <a:txBody>
                    <a:bodyPr/>
                    <a:lstStyle/>
                    <a:p>
                      <a:pPr algn="ctr"/>
                      <a:r>
                        <a:rPr lang="zh-TW" altLang="en-US" sz="3200" dirty="0"/>
                        <a:t>事件</a:t>
                      </a:r>
                    </a:p>
                  </a:txBody>
                  <a:tcPr/>
                </a:tc>
                <a:extLst>
                  <a:ext uri="{0D108BD9-81ED-4DB2-BD59-A6C34878D82A}">
                    <a16:rowId xmlns:a16="http://schemas.microsoft.com/office/drawing/2014/main" val="1132051160"/>
                  </a:ext>
                </a:extLst>
              </a:tr>
              <a:tr h="2467365">
                <a:tc>
                  <a:txBody>
                    <a:bodyPr/>
                    <a:lstStyle/>
                    <a:p>
                      <a:pPr algn="ctr"/>
                      <a:endParaRPr lang="en-US" altLang="zh-TW" sz="2800" dirty="0"/>
                    </a:p>
                    <a:p>
                      <a:pPr algn="ctr"/>
                      <a:endParaRPr lang="en-US" altLang="zh-TW" sz="2800" dirty="0"/>
                    </a:p>
                    <a:p>
                      <a:pPr algn="ctr"/>
                      <a:r>
                        <a:rPr lang="zh-TW" altLang="en-US" sz="2800" dirty="0"/>
                        <a:t>十三世紀</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8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800" dirty="0"/>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t>埃及、敘利亞</a:t>
                      </a:r>
                    </a:p>
                  </a:txBody>
                  <a:tcPr/>
                </a:tc>
                <a:tc>
                  <a:txBody>
                    <a:bodyPr/>
                    <a:lstStyle/>
                    <a:p>
                      <a:pPr marL="457200" indent="-457200">
                        <a:buFont typeface="Arial" panose="020B0604020202020204" pitchFamily="34" charset="0"/>
                        <a:buChar char="•"/>
                      </a:pPr>
                      <a:r>
                        <a:rPr lang="zh-TW" altLang="en-US" sz="2800" dirty="0"/>
                        <a:t>先由阿拉伯傳至埃及，在傳到敘利亞、伊朗、土耳其，咖啡在</a:t>
                      </a:r>
                      <a:r>
                        <a:rPr lang="en-US" altLang="zh-TW" sz="2800" dirty="0"/>
                        <a:t>12</a:t>
                      </a:r>
                      <a:r>
                        <a:rPr lang="zh-TW" altLang="en-US" sz="2800" dirty="0"/>
                        <a:t>、</a:t>
                      </a:r>
                      <a:r>
                        <a:rPr lang="en-US" altLang="zh-TW" sz="2800" dirty="0"/>
                        <a:t>13</a:t>
                      </a:r>
                      <a:r>
                        <a:rPr lang="zh-TW" altLang="en-US" sz="2800" dirty="0"/>
                        <a:t>世紀時被阿拉伯人大量且有計劃的種植</a:t>
                      </a:r>
                    </a:p>
                  </a:txBody>
                  <a:tcPr/>
                </a:tc>
                <a:extLst>
                  <a:ext uri="{0D108BD9-81ED-4DB2-BD59-A6C34878D82A}">
                    <a16:rowId xmlns:a16="http://schemas.microsoft.com/office/drawing/2014/main" val="3907510303"/>
                  </a:ext>
                </a:extLst>
              </a:tr>
            </a:tbl>
          </a:graphicData>
        </a:graphic>
      </p:graphicFrame>
      <p:sp>
        <p:nvSpPr>
          <p:cNvPr id="3" name="矩形 2"/>
          <p:cNvSpPr/>
          <p:nvPr/>
        </p:nvSpPr>
        <p:spPr>
          <a:xfrm>
            <a:off x="9766020" y="5764816"/>
            <a:ext cx="902811" cy="523220"/>
          </a:xfrm>
          <a:prstGeom prst="rect">
            <a:avLst/>
          </a:prstGeom>
        </p:spPr>
        <p:txBody>
          <a:bodyPr wrap="none">
            <a:spAutoFit/>
          </a:bodyPr>
          <a:lstStyle/>
          <a:p>
            <a:pPr lvl="0" algn="ctr"/>
            <a:r>
              <a:rPr lang="zh-TW" altLang="en-US" sz="2800" dirty="0">
                <a:ln w="0"/>
                <a:solidFill>
                  <a:prstClr val="white"/>
                </a:solidFill>
                <a:effectLst>
                  <a:outerShdw blurRad="38100" dist="19050" dir="2700000" algn="tl" rotWithShape="0">
                    <a:prstClr val="black">
                      <a:alpha val="40000"/>
                    </a:prstClr>
                  </a:outerShdw>
                </a:effectLst>
                <a:hlinkClick r:id="rId2" action="ppaction://hlinksldjump"/>
              </a:rPr>
              <a:t>地圖</a:t>
            </a:r>
            <a:endParaRPr lang="en-US" altLang="zh-TW" sz="2800" dirty="0">
              <a:ln w="0"/>
              <a:solidFill>
                <a:prstClr val="white"/>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509439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電路">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TM04033919[[fn=電路]]</Template>
  <TotalTime>7581</TotalTime>
  <Words>3320</Words>
  <Application>Microsoft Office PowerPoint</Application>
  <PresentationFormat>寬螢幕</PresentationFormat>
  <Paragraphs>377</Paragraphs>
  <Slides>51</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51</vt:i4>
      </vt:variant>
    </vt:vector>
  </HeadingPairs>
  <TitlesOfParts>
    <vt:vector size="59" baseType="lpstr">
      <vt:lpstr>新細明體</vt:lpstr>
      <vt:lpstr>AR CENA</vt:lpstr>
      <vt:lpstr>Arial</vt:lpstr>
      <vt:lpstr>Calibri</vt:lpstr>
      <vt:lpstr>Comic Sans MS</vt:lpstr>
      <vt:lpstr>Trebuchet MS</vt:lpstr>
      <vt:lpstr>Tw Cen MT</vt:lpstr>
      <vt:lpstr>電路</vt:lpstr>
      <vt:lpstr>咖啡</vt:lpstr>
      <vt:lpstr>目錄</vt:lpstr>
      <vt:lpstr>咖啡果實的構造</vt:lpstr>
      <vt:lpstr>PowerPoint 簡報</vt:lpstr>
      <vt:lpstr>咖啡的歷史(1)</vt:lpstr>
      <vt:lpstr>咖啡的歷史(2)</vt:lpstr>
      <vt:lpstr>咖啡的傳播(1)</vt:lpstr>
      <vt:lpstr>PowerPoint 簡報</vt:lpstr>
      <vt:lpstr>咖啡的傳播(2)</vt:lpstr>
      <vt:lpstr>咖啡的傳播(3)</vt:lpstr>
      <vt:lpstr>咖啡的傳播(4)</vt:lpstr>
      <vt:lpstr>PowerPoint 簡報</vt:lpstr>
      <vt:lpstr>咖啡因</vt:lpstr>
      <vt:lpstr>咖啡豆&amp;可可豆的差別</vt:lpstr>
      <vt:lpstr>咖啡豆&amp;可可豆的差別</vt:lpstr>
      <vt:lpstr>咖啡樹生長於南回歸線與北回歸線間及赤道附近的熱帶地區</vt:lpstr>
      <vt:lpstr>咖啡的栽培條件</vt:lpstr>
      <vt:lpstr>咖啡的栽培條件-氣候</vt:lpstr>
      <vt:lpstr>咖啡的栽培條件-日照</vt:lpstr>
      <vt:lpstr>咖啡的栽培條件-土壤</vt:lpstr>
      <vt:lpstr>咖啡的風味與成分</vt:lpstr>
      <vt:lpstr>PowerPoint 簡報</vt:lpstr>
      <vt:lpstr>巴西</vt:lpstr>
      <vt:lpstr>咖啡豆產國No.1</vt:lpstr>
      <vt:lpstr>哥倫比亞</vt:lpstr>
      <vt:lpstr>咖啡豆產國No.2</vt:lpstr>
      <vt:lpstr>牙買加</vt:lpstr>
      <vt:lpstr>咖啡豆產國No.3</vt:lpstr>
      <vt:lpstr>瓜地馬拉</vt:lpstr>
      <vt:lpstr>咖啡豆產國No.4</vt:lpstr>
      <vt:lpstr>夏威夷</vt:lpstr>
      <vt:lpstr>咖啡豆產國No.5</vt:lpstr>
      <vt:lpstr>PowerPoint 簡報</vt:lpstr>
      <vt:lpstr>PowerPoint 簡報</vt:lpstr>
      <vt:lpstr>台灣咖啡的由來</vt:lpstr>
      <vt:lpstr>台灣咖啡的由來</vt:lpstr>
      <vt:lpstr>荷包山</vt:lpstr>
      <vt:lpstr>台灣咖啡主要產地--荷苞山 </vt:lpstr>
      <vt:lpstr>東山鄉</vt:lpstr>
      <vt:lpstr>台灣咖啡主要產地--東山鄉</vt:lpstr>
      <vt:lpstr>咖啡豆調製法--乾燥法</vt:lpstr>
      <vt:lpstr>咖啡豆調製法--水洗法</vt:lpstr>
      <vt:lpstr>如何判斷咖啡品質??</vt:lpstr>
      <vt:lpstr>咖啡烘培</vt:lpstr>
      <vt:lpstr>咖啡手沖泡法</vt:lpstr>
      <vt:lpstr>影片拉拉拉</vt:lpstr>
      <vt:lpstr>活動</vt:lpstr>
      <vt:lpstr>活動</vt:lpstr>
      <vt:lpstr>活動(影片裡的)</vt:lpstr>
      <vt:lpstr>活動</vt:lpstr>
      <vt:lpstr>12、13、14、15、16題答案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dc:title>
  <dc:creator>EJ Tsai</dc:creator>
  <cp:lastModifiedBy>EJ Tsai</cp:lastModifiedBy>
  <cp:revision>218</cp:revision>
  <dcterms:created xsi:type="dcterms:W3CDTF">2016-04-10T07:02:03Z</dcterms:created>
  <dcterms:modified xsi:type="dcterms:W3CDTF">2016-09-13T14:40:41Z</dcterms:modified>
</cp:coreProperties>
</file>