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7" r:id="rId3"/>
    <p:sldId id="306" r:id="rId4"/>
    <p:sldId id="333" r:id="rId5"/>
    <p:sldId id="299" r:id="rId6"/>
    <p:sldId id="334" r:id="rId7"/>
    <p:sldId id="297" r:id="rId8"/>
    <p:sldId id="307" r:id="rId9"/>
    <p:sldId id="329" r:id="rId10"/>
    <p:sldId id="308" r:id="rId11"/>
    <p:sldId id="330" r:id="rId12"/>
    <p:sldId id="309" r:id="rId13"/>
    <p:sldId id="331" r:id="rId14"/>
    <p:sldId id="332" r:id="rId15"/>
    <p:sldId id="312" r:id="rId16"/>
    <p:sldId id="320" r:id="rId17"/>
    <p:sldId id="321" r:id="rId18"/>
    <p:sldId id="322" r:id="rId19"/>
    <p:sldId id="323" r:id="rId20"/>
    <p:sldId id="319" r:id="rId21"/>
    <p:sldId id="314" r:id="rId22"/>
    <p:sldId id="316" r:id="rId23"/>
    <p:sldId id="317" r:id="rId24"/>
    <p:sldId id="318" r:id="rId25"/>
    <p:sldId id="326" r:id="rId26"/>
    <p:sldId id="298" r:id="rId27"/>
    <p:sldId id="300" r:id="rId28"/>
    <p:sldId id="301" r:id="rId29"/>
    <p:sldId id="303" r:id="rId30"/>
    <p:sldId id="304" r:id="rId31"/>
    <p:sldId id="305" r:id="rId32"/>
    <p:sldId id="328" r:id="rId33"/>
    <p:sldId id="280" r:id="rId34"/>
    <p:sldId id="285" r:id="rId35"/>
    <p:sldId id="286" r:id="rId36"/>
    <p:sldId id="289" r:id="rId37"/>
    <p:sldId id="290" r:id="rId38"/>
    <p:sldId id="292" r:id="rId39"/>
    <p:sldId id="335" r:id="rId40"/>
    <p:sldId id="336" r:id="rId41"/>
    <p:sldId id="337" r:id="rId42"/>
    <p:sldId id="291" r:id="rId43"/>
    <p:sldId id="29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1" autoAdjust="0"/>
    <p:restoredTop sz="91422" autoAdjust="0"/>
  </p:normalViewPr>
  <p:slideViewPr>
    <p:cSldViewPr snapToGrid="0">
      <p:cViewPr varScale="1">
        <p:scale>
          <a:sx n="43" d="100"/>
          <a:sy n="43" d="100"/>
        </p:scale>
        <p:origin x="1104" y="53"/>
      </p:cViewPr>
      <p:guideLst>
        <p:guide orient="horz" pos="2160"/>
        <p:guide pos="3840"/>
      </p:guideLst>
    </p:cSldViewPr>
  </p:slideViewPr>
  <p:notesTextViewPr>
    <p:cViewPr>
      <p:scale>
        <a:sx n="1" d="1"/>
        <a:sy n="1" d="1"/>
      </p:scale>
      <p:origin x="0" y="0"/>
    </p:cViewPr>
  </p:notesTextViewPr>
  <p:sorterViewPr>
    <p:cViewPr>
      <p:scale>
        <a:sx n="100" d="100"/>
        <a:sy n="100" d="100"/>
      </p:scale>
      <p:origin x="0" y="-118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10/24/2016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42A54C80-263E-416B-A8E0-580EDEADCBDC}" type="datetimeFigureOut">
              <a:rPr lang="en-US" dirty="0"/>
              <a:t>10/24/2016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10/24/2016</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10/24/2016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41854" y="1381157"/>
            <a:ext cx="7766936" cy="1024466"/>
          </a:xfrm>
        </p:spPr>
        <p:txBody>
          <a:bodyPr/>
          <a:lstStyle/>
          <a:p>
            <a:pPr algn="ctr"/>
            <a:r>
              <a:rPr lang="zh-TW" altLang="en-US" sz="7200" dirty="0" smtClean="0"/>
              <a:t>鳥類</a:t>
            </a:r>
            <a:endParaRPr lang="zh-TW" altLang="en-US" sz="7200" dirty="0"/>
          </a:p>
        </p:txBody>
      </p:sp>
      <p:sp>
        <p:nvSpPr>
          <p:cNvPr id="3" name="副標題 2"/>
          <p:cNvSpPr>
            <a:spLocks noGrp="1"/>
          </p:cNvSpPr>
          <p:nvPr>
            <p:ph type="subTitle" idx="1"/>
          </p:nvPr>
        </p:nvSpPr>
        <p:spPr>
          <a:xfrm>
            <a:off x="511024" y="4071643"/>
            <a:ext cx="7766936" cy="2563586"/>
          </a:xfrm>
        </p:spPr>
        <p:txBody>
          <a:bodyPr>
            <a:normAutofit/>
          </a:bodyPr>
          <a:lstStyle/>
          <a:p>
            <a:pPr algn="l"/>
            <a:r>
              <a:rPr lang="zh-TW" altLang="en-US" sz="3200" dirty="0" smtClean="0"/>
              <a:t>          柯</a:t>
            </a:r>
            <a:r>
              <a:rPr lang="zh-TW" altLang="en-US" sz="3200" dirty="0"/>
              <a:t>欣妤</a:t>
            </a:r>
            <a:endParaRPr lang="en-US" altLang="zh-TW" sz="3200" dirty="0" smtClean="0"/>
          </a:p>
          <a:p>
            <a:pPr algn="l"/>
            <a:endParaRPr lang="zh-TW" altLang="en-US" sz="32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6053" y="1125125"/>
            <a:ext cx="6306029" cy="4666461"/>
          </a:xfrm>
          <a:prstGeom prst="rect">
            <a:avLst/>
          </a:prstGeom>
        </p:spPr>
      </p:pic>
    </p:spTree>
    <p:extLst>
      <p:ext uri="{BB962C8B-B14F-4D97-AF65-F5344CB8AC3E}">
        <p14:creationId xmlns:p14="http://schemas.microsoft.com/office/powerpoint/2010/main" val="2299413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24880" y="71289"/>
            <a:ext cx="8596668" cy="1320800"/>
          </a:xfrm>
        </p:spPr>
        <p:txBody>
          <a:bodyPr>
            <a:normAutofit/>
          </a:bodyPr>
          <a:lstStyle/>
          <a:p>
            <a:pPr algn="ctr"/>
            <a:r>
              <a:rPr lang="zh-TW" altLang="en-US" sz="5400" dirty="0" smtClean="0"/>
              <a:t>鳥的羽毛</a:t>
            </a:r>
            <a:endParaRPr lang="zh-TW" altLang="en-US" sz="3100" dirty="0">
              <a:solidFill>
                <a:srgbClr val="FF0000"/>
              </a:solidFill>
            </a:endParaRPr>
          </a:p>
        </p:txBody>
      </p:sp>
      <p:sp>
        <p:nvSpPr>
          <p:cNvPr id="3" name="內容版面配置區 2"/>
          <p:cNvSpPr>
            <a:spLocks noGrp="1"/>
          </p:cNvSpPr>
          <p:nvPr>
            <p:ph idx="1"/>
          </p:nvPr>
        </p:nvSpPr>
        <p:spPr>
          <a:xfrm>
            <a:off x="-154321" y="940383"/>
            <a:ext cx="11658600" cy="5917617"/>
          </a:xfrm>
        </p:spPr>
        <p:txBody>
          <a:bodyPr>
            <a:noAutofit/>
          </a:bodyPr>
          <a:lstStyle/>
          <a:p>
            <a:r>
              <a:rPr lang="zh-TW" altLang="en-US" sz="2800" b="1" dirty="0">
                <a:solidFill>
                  <a:schemeClr val="tx2">
                    <a:lumMod val="50000"/>
                  </a:schemeClr>
                </a:solidFill>
              </a:rPr>
              <a:t>體表被羽</a:t>
            </a:r>
            <a:r>
              <a:rPr lang="zh-TW" altLang="en-US" sz="2800" dirty="0"/>
              <a:t>：羽毛在發生學上於爬行動物的鱗片來源相同，且構造上與哺乳動物的毛髮截然不同，簡單來說鳥類的羽毛特徵是具有分枝。羽毛的出現是鳥類適應高空飛翔寒冷環境所必須的，並且通過換羽來更換。鳥類的羽毛分正羽、副羽和絨羽</a:t>
            </a:r>
            <a:r>
              <a:rPr lang="zh-TW" altLang="en-US" sz="2800" dirty="0" smtClean="0"/>
              <a:t>。</a:t>
            </a:r>
            <a:endParaRPr lang="en-US" altLang="zh-TW" sz="2800" dirty="0" smtClean="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408" y="2562408"/>
            <a:ext cx="5800297" cy="3896022"/>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84" y="3172008"/>
            <a:ext cx="4342250" cy="2991328"/>
          </a:xfrm>
          <a:prstGeom prst="rect">
            <a:avLst/>
          </a:prstGeom>
        </p:spPr>
      </p:pic>
    </p:spTree>
    <p:extLst>
      <p:ext uri="{BB962C8B-B14F-4D97-AF65-F5344CB8AC3E}">
        <p14:creationId xmlns:p14="http://schemas.microsoft.com/office/powerpoint/2010/main" val="2106277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66196" y="263631"/>
            <a:ext cx="8596668" cy="1235584"/>
          </a:xfrm>
        </p:spPr>
        <p:txBody>
          <a:bodyPr>
            <a:normAutofit/>
          </a:bodyPr>
          <a:lstStyle/>
          <a:p>
            <a:pPr algn="ctr"/>
            <a:r>
              <a:rPr lang="zh-TW" altLang="en-US" sz="5400" dirty="0" smtClean="0"/>
              <a:t>鳥的呼吸系統</a:t>
            </a:r>
            <a:endParaRPr lang="zh-TW" altLang="en-US" sz="5400" dirty="0"/>
          </a:p>
        </p:txBody>
      </p:sp>
      <p:sp>
        <p:nvSpPr>
          <p:cNvPr id="3" name="內容版面配置區 2"/>
          <p:cNvSpPr>
            <a:spLocks noGrp="1"/>
          </p:cNvSpPr>
          <p:nvPr>
            <p:ph idx="1"/>
          </p:nvPr>
        </p:nvSpPr>
        <p:spPr>
          <a:xfrm>
            <a:off x="252984" y="1700094"/>
            <a:ext cx="6653622" cy="4558839"/>
          </a:xfrm>
        </p:spPr>
        <p:txBody>
          <a:bodyPr/>
          <a:lstStyle/>
          <a:p>
            <a:pPr marL="0" indent="0">
              <a:buNone/>
            </a:pPr>
            <a:r>
              <a:rPr lang="zh-TW" altLang="en-US" sz="2800" b="1" dirty="0">
                <a:solidFill>
                  <a:schemeClr val="tx2">
                    <a:lumMod val="50000"/>
                  </a:schemeClr>
                </a:solidFill>
              </a:rPr>
              <a:t>呼吸系統</a:t>
            </a:r>
            <a:r>
              <a:rPr lang="zh-TW" altLang="en-US" sz="2800" dirty="0"/>
              <a:t>：鳥類的呼吸系統與眾不同，其進行氣體交換的基本單元不是肺泡而 是微氣管，而且具有分布於全身各處骨骼內的氣囊，吸氣時空氣經微氣管從體外進入氣囊，進行第一次氣體交換，呼氣時氣體經微氣管從氣囊排出體外，進行第二次 氣體交換，因此鳥類每呼吸一次，氣體交換兩次，氣體交換效率高於哺乳動物。氣囊的存在也進一步增加鳥類的浮力及減緩飛行壓力變化對身體的衝擊。</a:t>
            </a:r>
          </a:p>
          <a:p>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677" y="1785610"/>
            <a:ext cx="5058285" cy="3921331"/>
          </a:xfrm>
          <a:prstGeom prst="rect">
            <a:avLst/>
          </a:prstGeom>
        </p:spPr>
      </p:pic>
    </p:spTree>
    <p:extLst>
      <p:ext uri="{BB962C8B-B14F-4D97-AF65-F5344CB8AC3E}">
        <p14:creationId xmlns:p14="http://schemas.microsoft.com/office/powerpoint/2010/main" val="926172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1008" y="416680"/>
            <a:ext cx="4904016" cy="1320800"/>
          </a:xfrm>
        </p:spPr>
        <p:txBody>
          <a:bodyPr>
            <a:normAutofit/>
          </a:bodyPr>
          <a:lstStyle/>
          <a:p>
            <a:pPr algn="ctr"/>
            <a:r>
              <a:rPr lang="zh-TW" altLang="en-US" sz="5400" dirty="0" smtClean="0"/>
              <a:t>鳥的牙齒</a:t>
            </a:r>
            <a:endParaRPr lang="zh-TW" altLang="en-US" sz="5400" dirty="0"/>
          </a:p>
        </p:txBody>
      </p:sp>
      <p:sp>
        <p:nvSpPr>
          <p:cNvPr id="10" name="內容版面配置區 9"/>
          <p:cNvSpPr>
            <a:spLocks noGrp="1"/>
          </p:cNvSpPr>
          <p:nvPr>
            <p:ph idx="1"/>
          </p:nvPr>
        </p:nvSpPr>
        <p:spPr>
          <a:xfrm>
            <a:off x="438912" y="2051957"/>
            <a:ext cx="4100430" cy="5872843"/>
          </a:xfrm>
        </p:spPr>
        <p:txBody>
          <a:bodyPr>
            <a:normAutofit/>
          </a:bodyPr>
          <a:lstStyle/>
          <a:p>
            <a:r>
              <a:rPr lang="zh-TW" altLang="en-US" sz="3200" b="1" dirty="0"/>
              <a:t>鳥類全無牙齒</a:t>
            </a:r>
            <a:r>
              <a:rPr lang="zh-TW" altLang="en-US" sz="3200" dirty="0" smtClean="0"/>
              <a:t>：鳥</a:t>
            </a:r>
            <a:r>
              <a:rPr lang="zh-TW" altLang="en-US" sz="3200" dirty="0"/>
              <a:t>類</a:t>
            </a:r>
            <a:r>
              <a:rPr lang="zh-TW" altLang="en-US" sz="3200" dirty="0" smtClean="0"/>
              <a:t>演化</a:t>
            </a:r>
            <a:r>
              <a:rPr lang="zh-TW" altLang="en-US" sz="3200" dirty="0"/>
              <a:t>出角質化的</a:t>
            </a:r>
            <a:r>
              <a:rPr lang="zh-TW" altLang="en-US" sz="3200" dirty="0" smtClean="0"/>
              <a:t>喙</a:t>
            </a:r>
            <a:r>
              <a:rPr lang="zh-TW" altLang="en-US" sz="3200" dirty="0"/>
              <a:t>，並依採食習性的不同，而演化出多樣化的形狀，此對減輕體重有很大的幫助</a:t>
            </a:r>
            <a:r>
              <a:rPr lang="zh-TW" altLang="en-US" sz="3200" dirty="0" smtClean="0"/>
              <a:t>。</a:t>
            </a:r>
            <a:endParaRPr lang="en-US" altLang="zh-TW" sz="3200" dirty="0" smtClean="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9898" y="1427237"/>
            <a:ext cx="3096788" cy="4653643"/>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22162" t="20689" r="35630" b="728"/>
          <a:stretch/>
        </p:blipFill>
        <p:spPr>
          <a:xfrm>
            <a:off x="4539342" y="1427237"/>
            <a:ext cx="3497623" cy="4653643"/>
          </a:xfrm>
          <a:prstGeom prst="rect">
            <a:avLst/>
          </a:prstGeom>
        </p:spPr>
      </p:pic>
    </p:spTree>
    <p:extLst>
      <p:ext uri="{BB962C8B-B14F-4D97-AF65-F5344CB8AC3E}">
        <p14:creationId xmlns:p14="http://schemas.microsoft.com/office/powerpoint/2010/main" val="1120739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464024"/>
            <a:ext cx="8596668" cy="955343"/>
          </a:xfrm>
        </p:spPr>
        <p:txBody>
          <a:bodyPr>
            <a:normAutofit/>
          </a:bodyPr>
          <a:lstStyle/>
          <a:p>
            <a:pPr algn="ctr"/>
            <a:r>
              <a:rPr lang="zh-TW" altLang="en-US" sz="5400" dirty="0" smtClean="0"/>
              <a:t>鳥的特徵</a:t>
            </a:r>
            <a:endParaRPr lang="zh-TW" altLang="en-US" sz="5400" dirty="0"/>
          </a:p>
        </p:txBody>
      </p:sp>
      <p:sp>
        <p:nvSpPr>
          <p:cNvPr id="3" name="內容版面配置區 2"/>
          <p:cNvSpPr>
            <a:spLocks noGrp="1"/>
          </p:cNvSpPr>
          <p:nvPr>
            <p:ph idx="4294967295"/>
          </p:nvPr>
        </p:nvSpPr>
        <p:spPr>
          <a:xfrm>
            <a:off x="0" y="1696926"/>
            <a:ext cx="11495088" cy="1887537"/>
          </a:xfrm>
        </p:spPr>
        <p:txBody>
          <a:bodyPr/>
          <a:lstStyle/>
          <a:p>
            <a:r>
              <a:rPr lang="zh-TW" altLang="en-US" sz="2800" b="1" dirty="0"/>
              <a:t>具有嗉囊及砂囊</a:t>
            </a:r>
            <a:r>
              <a:rPr lang="zh-TW" altLang="en-US" sz="2800" dirty="0"/>
              <a:t>：為彌補缺少牙齒的劣勢，許多鳥類在食道與腺胃間具有嗉囊，主要功能用於儲存部份食物，取代部份胃的功能。鳥類的腺胃較小，食物停留時間較</a:t>
            </a:r>
            <a:r>
              <a:rPr lang="zh-TW" altLang="en-US" sz="2800" dirty="0" smtClean="0"/>
              <a:t>短。</a:t>
            </a:r>
            <a:r>
              <a:rPr lang="zh-TW" altLang="en-US" sz="2800" dirty="0"/>
              <a:t>鳥類會吞食石塊，利用砂囊強健肌肉磨碎食物，取代牙齒及口腔咀嚼功能。</a:t>
            </a:r>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1072" y="3261990"/>
            <a:ext cx="5292693" cy="3247992"/>
          </a:xfrm>
          <a:prstGeom prst="rect">
            <a:avLst/>
          </a:prstGeom>
        </p:spPr>
      </p:pic>
      <p:sp>
        <p:nvSpPr>
          <p:cNvPr id="6" name="文字方塊 5"/>
          <p:cNvSpPr txBox="1"/>
          <p:nvPr/>
        </p:nvSpPr>
        <p:spPr>
          <a:xfrm>
            <a:off x="414528" y="4067215"/>
            <a:ext cx="5535168" cy="2246769"/>
          </a:xfrm>
          <a:prstGeom prst="rect">
            <a:avLst/>
          </a:prstGeom>
          <a:noFill/>
        </p:spPr>
        <p:txBody>
          <a:bodyPr wrap="square" rtlCol="0">
            <a:spAutoFit/>
          </a:bodyPr>
          <a:lstStyle/>
          <a:p>
            <a:r>
              <a:rPr lang="zh-TW" altLang="en-US" sz="2800" b="1" dirty="0">
                <a:solidFill>
                  <a:schemeClr val="tx2">
                    <a:lumMod val="50000"/>
                  </a:schemeClr>
                </a:solidFill>
              </a:rPr>
              <a:t>鳥類的消化系統明顯短於哺乳動物</a:t>
            </a:r>
            <a:r>
              <a:rPr lang="zh-TW" altLang="en-US" sz="2800" dirty="0"/>
              <a:t>，這也是造成鳥類頻繁排遺的一個原因，但較短的消化系統有助於減輕鳥類的體重。</a:t>
            </a:r>
            <a:endParaRPr lang="en-US" altLang="zh-TW" sz="2800" dirty="0"/>
          </a:p>
          <a:p>
            <a:endParaRPr lang="zh-TW" altLang="en-US" sz="2800" dirty="0"/>
          </a:p>
        </p:txBody>
      </p:sp>
    </p:spTree>
    <p:extLst>
      <p:ext uri="{BB962C8B-B14F-4D97-AF65-F5344CB8AC3E}">
        <p14:creationId xmlns:p14="http://schemas.microsoft.com/office/powerpoint/2010/main" val="2398524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0035" y="670560"/>
            <a:ext cx="8596668" cy="1365504"/>
          </a:xfrm>
        </p:spPr>
        <p:txBody>
          <a:bodyPr>
            <a:normAutofit/>
          </a:bodyPr>
          <a:lstStyle/>
          <a:p>
            <a:pPr algn="ctr"/>
            <a:r>
              <a:rPr lang="zh-TW" altLang="en-US" sz="5400" dirty="0" smtClean="0"/>
              <a:t>鳥的特徵</a:t>
            </a:r>
            <a:r>
              <a:rPr lang="en-US" altLang="zh-TW" sz="5400" dirty="0" smtClean="0"/>
              <a:t>2</a:t>
            </a:r>
            <a:endParaRPr lang="zh-TW" altLang="en-US" sz="5400" dirty="0"/>
          </a:p>
        </p:txBody>
      </p:sp>
      <p:sp>
        <p:nvSpPr>
          <p:cNvPr id="3" name="內容版面配置區 2"/>
          <p:cNvSpPr>
            <a:spLocks noGrp="1"/>
          </p:cNvSpPr>
          <p:nvPr>
            <p:ph idx="1"/>
          </p:nvPr>
        </p:nvSpPr>
        <p:spPr>
          <a:xfrm>
            <a:off x="400049" y="2481943"/>
            <a:ext cx="11185071" cy="4588328"/>
          </a:xfrm>
        </p:spPr>
        <p:txBody>
          <a:bodyPr/>
          <a:lstStyle/>
          <a:p>
            <a:pPr marL="0" indent="0">
              <a:buNone/>
            </a:pPr>
            <a:r>
              <a:rPr lang="zh-TW" altLang="en-US" sz="2800" b="1" dirty="0"/>
              <a:t>氮的代謝不同於哺乳動物</a:t>
            </a:r>
            <a:r>
              <a:rPr lang="zh-TW" altLang="en-US" sz="2800" dirty="0"/>
              <a:t>：為了有效減輕重量</a:t>
            </a:r>
            <a:r>
              <a:rPr lang="zh-TW" altLang="en-US" sz="2800" dirty="0" smtClean="0"/>
              <a:t>，含</a:t>
            </a:r>
            <a:r>
              <a:rPr lang="zh-TW" altLang="en-US" sz="2800" dirty="0"/>
              <a:t>氮物質最後轉變為毒性較低的尿酸，較哺乳動物排放的尿素相比，不需大量水份稀釋，故鳥類缺乏液態的尿液。</a:t>
            </a:r>
          </a:p>
          <a:p>
            <a:endParaRPr lang="zh-TW" altLang="en-US" dirty="0"/>
          </a:p>
        </p:txBody>
      </p:sp>
    </p:spTree>
    <p:extLst>
      <p:ext uri="{BB962C8B-B14F-4D97-AF65-F5344CB8AC3E}">
        <p14:creationId xmlns:p14="http://schemas.microsoft.com/office/powerpoint/2010/main" val="3343367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9384" y="375737"/>
            <a:ext cx="8596668" cy="1320800"/>
          </a:xfrm>
        </p:spPr>
        <p:txBody>
          <a:bodyPr>
            <a:normAutofit/>
          </a:bodyPr>
          <a:lstStyle/>
          <a:p>
            <a:pPr algn="ctr"/>
            <a:r>
              <a:rPr lang="zh-TW" altLang="en-US" sz="5400" dirty="0" smtClean="0"/>
              <a:t>鳥的腳</a:t>
            </a:r>
            <a:endParaRPr lang="zh-TW" altLang="en-US" sz="5400" dirty="0"/>
          </a:p>
        </p:txBody>
      </p:sp>
      <p:sp>
        <p:nvSpPr>
          <p:cNvPr id="6" name="Rectangle 2"/>
          <p:cNvSpPr>
            <a:spLocks noGrp="1" noChangeArrowheads="1"/>
          </p:cNvSpPr>
          <p:nvPr>
            <p:ph idx="1"/>
          </p:nvPr>
        </p:nvSpPr>
        <p:spPr bwMode="auto">
          <a:xfrm>
            <a:off x="2487168" y="1638833"/>
            <a:ext cx="832915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800" b="0" i="0" u="none" strike="noStrike" cap="none" normalizeH="0" baseline="0" dirty="0" smtClean="0">
                <a:ln>
                  <a:noFill/>
                </a:ln>
                <a:effectLst/>
                <a:latin typeface="標楷體" panose="03000509000000000000" pitchFamily="65" charset="-120"/>
                <a:ea typeface="標楷體" panose="03000509000000000000" pitchFamily="65" charset="-120"/>
              </a:rPr>
              <a:t>鳥兒為適宜各型鳥類活動習性而有不同的趾足</a:t>
            </a:r>
            <a:r>
              <a:rPr kumimoji="0" lang="zh-TW" altLang="en-US" sz="2800" b="0" i="0" u="none" strike="noStrike" cap="none" normalizeH="0" baseline="0" dirty="0" smtClean="0">
                <a:ln>
                  <a:noFill/>
                </a:ln>
                <a:effectLst/>
                <a:latin typeface="標楷體" panose="03000509000000000000" pitchFamily="65" charset="-120"/>
                <a:ea typeface="標楷體" panose="03000509000000000000" pitchFamily="65" charset="-120"/>
              </a:rPr>
              <a:t>。 </a:t>
            </a:r>
            <a:endParaRPr kumimoji="0" lang="zh-TW" altLang="en-US" sz="28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1.</a:t>
            </a:r>
            <a:r>
              <a:rPr kumimoji="0" lang="zh-TW" altLang="en-US"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蹼足</a:t>
            </a:r>
            <a:endParaRPr kumimoji="0" lang="zh-TW" altLang="en-US" sz="2800" b="0" i="0" u="none" strike="noStrike" cap="none" normalizeH="0" baseline="0" dirty="0" smtClean="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2.</a:t>
            </a:r>
            <a:r>
              <a:rPr kumimoji="0" lang="zh-TW" altLang="en-US"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凹蹼足 </a:t>
            </a:r>
            <a:endParaRPr kumimoji="0" lang="zh-TW" altLang="en-US" sz="2800" b="0" i="0" u="none" strike="noStrike" cap="none" normalizeH="0" baseline="0" dirty="0" smtClean="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3.</a:t>
            </a:r>
            <a:r>
              <a:rPr kumimoji="0" lang="zh-TW" altLang="en-US"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全蹼足</a:t>
            </a:r>
            <a:endPar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4.</a:t>
            </a:r>
            <a:r>
              <a:rPr kumimoji="0" lang="zh-TW" altLang="en-US"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瓣足 </a:t>
            </a:r>
            <a:endParaRPr kumimoji="0" lang="zh-TW" altLang="en-US" sz="2800" b="0" i="0" u="none" strike="noStrike" cap="none" normalizeH="0" baseline="0" dirty="0" smtClean="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5.</a:t>
            </a:r>
            <a:r>
              <a:rPr kumimoji="0" lang="zh-TW" altLang="en-US"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步足</a:t>
            </a:r>
            <a:endParaRPr kumimoji="0" lang="zh-TW" altLang="en-US" sz="2800" b="0" i="0" u="none" strike="noStrike" cap="none" normalizeH="0" baseline="0" dirty="0" smtClean="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6.</a:t>
            </a:r>
            <a:r>
              <a:rPr kumimoji="0" lang="zh-TW" altLang="en-US"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鷹足 </a:t>
            </a:r>
            <a:endParaRPr kumimoji="0" lang="zh-TW" altLang="en-US" sz="2800" b="0" i="0" u="none" strike="noStrike" cap="none" normalizeH="0" baseline="0" dirty="0" smtClean="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7.</a:t>
            </a:r>
            <a:r>
              <a:rPr kumimoji="0" lang="zh-TW" altLang="en-US"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對趾足</a:t>
            </a:r>
            <a:endParaRPr kumimoji="0" lang="zh-TW" altLang="en-US" sz="2800" b="0" i="0" u="none" strike="noStrike" cap="none" normalizeH="0" baseline="0" dirty="0" smtClean="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8.</a:t>
            </a:r>
            <a:r>
              <a:rPr kumimoji="0" lang="zh-TW" altLang="en-US"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駢趾足</a:t>
            </a:r>
            <a:endParaRPr kumimoji="0" lang="zh-TW" altLang="en-US" sz="2800" b="0" i="0" u="none" strike="noStrike" cap="none" normalizeH="0" baseline="0" dirty="0" smtClean="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9.</a:t>
            </a:r>
            <a:r>
              <a:rPr kumimoji="0" lang="zh-TW" altLang="en-US" sz="2800" b="0" i="0" u="none" strike="noStrike" cap="none" normalizeH="0" baseline="0" dirty="0" smtClean="0">
                <a:ln>
                  <a:noFill/>
                </a:ln>
                <a:solidFill>
                  <a:schemeClr val="accent2"/>
                </a:solidFill>
                <a:effectLst/>
                <a:latin typeface="標楷體" panose="03000509000000000000" pitchFamily="65" charset="-120"/>
                <a:ea typeface="標楷體" panose="03000509000000000000" pitchFamily="65" charset="-120"/>
              </a:rPr>
              <a:t>前趾足</a:t>
            </a:r>
            <a:endParaRPr kumimoji="0" lang="zh-TW" altLang="en-US" sz="2800" b="0" i="0" u="none" strike="noStrike" cap="none" normalizeH="0" baseline="0" dirty="0" smtClean="0">
              <a:ln>
                <a:noFill/>
              </a:ln>
              <a:solidFill>
                <a:schemeClr val="accent2"/>
              </a:solidFill>
              <a:effectLst/>
              <a:latin typeface="Arial" panose="020B0604020202020204" pitchFamily="34" charset="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4946" y="3156705"/>
            <a:ext cx="3761004" cy="2525638"/>
          </a:xfrm>
          <a:prstGeom prst="rect">
            <a:avLst/>
          </a:prstGeom>
        </p:spPr>
      </p:pic>
    </p:spTree>
    <p:extLst>
      <p:ext uri="{BB962C8B-B14F-4D97-AF65-F5344CB8AC3E}">
        <p14:creationId xmlns:p14="http://schemas.microsoft.com/office/powerpoint/2010/main" val="2974214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73377" y="86861"/>
            <a:ext cx="8596668" cy="1320800"/>
          </a:xfrm>
        </p:spPr>
        <p:txBody>
          <a:bodyPr>
            <a:normAutofit/>
          </a:bodyPr>
          <a:lstStyle/>
          <a:p>
            <a:pPr algn="ctr"/>
            <a:r>
              <a:rPr lang="zh-TW" altLang="en-US" sz="5400" dirty="0" smtClean="0"/>
              <a:t>鳥的腳</a:t>
            </a:r>
            <a:r>
              <a:rPr lang="en-US" altLang="zh-TW" sz="5400" dirty="0" smtClean="0"/>
              <a:t>1</a:t>
            </a:r>
            <a:endParaRPr lang="zh-TW" altLang="en-US" sz="5400" dirty="0"/>
          </a:p>
        </p:txBody>
      </p:sp>
      <p:sp>
        <p:nvSpPr>
          <p:cNvPr id="3" name="內容版面配置區 2"/>
          <p:cNvSpPr>
            <a:spLocks noGrp="1"/>
          </p:cNvSpPr>
          <p:nvPr>
            <p:ph sz="half" idx="1"/>
          </p:nvPr>
        </p:nvSpPr>
        <p:spPr>
          <a:xfrm>
            <a:off x="617779" y="4740503"/>
            <a:ext cx="4076142" cy="1839911"/>
          </a:xfrm>
        </p:spPr>
        <p:txBody>
          <a:bodyPr>
            <a:normAutofit/>
          </a:bodyPr>
          <a:lstStyle/>
          <a:p>
            <a:pPr marL="0" lvl="0" indent="0" defTabSz="914400" eaLnBrk="0" fontAlgn="base" hangingPunct="0">
              <a:spcBef>
                <a:spcPct val="0"/>
              </a:spcBef>
              <a:spcAft>
                <a:spcPct val="0"/>
              </a:spcAft>
              <a:buClrTx/>
              <a:buSzTx/>
              <a:buNone/>
            </a:pPr>
            <a:r>
              <a:rPr lang="zh-TW" altLang="en-US" sz="2800" dirty="0" smtClean="0">
                <a:latin typeface="標楷體" panose="03000509000000000000" pitchFamily="65" charset="-120"/>
                <a:ea typeface="標楷體" panose="03000509000000000000" pitchFamily="65" charset="-120"/>
              </a:rPr>
              <a:t>凹</a:t>
            </a:r>
            <a:r>
              <a:rPr lang="zh-TW" altLang="en-US" sz="2800" dirty="0">
                <a:latin typeface="標楷體" panose="03000509000000000000" pitchFamily="65" charset="-120"/>
                <a:ea typeface="標楷體" panose="03000509000000000000" pitchFamily="65" charset="-120"/>
              </a:rPr>
              <a:t>蹼足：外、中、內趾間有凹型蹼膜相連、後趾較小，如燕鷗。 </a:t>
            </a:r>
            <a:endParaRPr lang="zh-TW" altLang="en-US" sz="2800" dirty="0"/>
          </a:p>
          <a:p>
            <a:endParaRPr lang="zh-TW" altLang="en-US" dirty="0"/>
          </a:p>
        </p:txBody>
      </p:sp>
      <p:sp>
        <p:nvSpPr>
          <p:cNvPr id="4" name="內容版面配置區 3"/>
          <p:cNvSpPr>
            <a:spLocks noGrp="1"/>
          </p:cNvSpPr>
          <p:nvPr>
            <p:ph sz="half" idx="2"/>
          </p:nvPr>
        </p:nvSpPr>
        <p:spPr>
          <a:xfrm>
            <a:off x="8412480" y="1690279"/>
            <a:ext cx="3377184" cy="4759290"/>
          </a:xfrm>
        </p:spPr>
        <p:txBody>
          <a:bodyPr>
            <a:normAutofit/>
          </a:bodyPr>
          <a:lstStyle/>
          <a:p>
            <a:pPr marL="0" indent="0">
              <a:buNone/>
            </a:pPr>
            <a:r>
              <a:rPr lang="zh-TW" altLang="en-US" sz="2800" dirty="0" smtClean="0">
                <a:latin typeface="標楷體" panose="03000509000000000000" pitchFamily="65" charset="-120"/>
                <a:ea typeface="標楷體" panose="03000509000000000000" pitchFamily="65" charset="-120"/>
              </a:rPr>
              <a:t>蹼</a:t>
            </a:r>
            <a:r>
              <a:rPr lang="zh-TW" altLang="en-US" sz="2800" dirty="0">
                <a:latin typeface="標楷體" panose="03000509000000000000" pitchFamily="65" charset="-120"/>
                <a:ea typeface="標楷體" panose="03000509000000000000" pitchFamily="65" charset="-120"/>
              </a:rPr>
              <a:t>足：外趾、中趾、內趾間有蹼膜相連、後趾較小，如潛鳥</a:t>
            </a:r>
            <a:r>
              <a:rPr lang="zh-TW" altLang="en-US" sz="2800" dirty="0" smtClean="0">
                <a:latin typeface="標楷體" panose="03000509000000000000" pitchFamily="65" charset="-120"/>
                <a:ea typeface="標楷體" panose="03000509000000000000" pitchFamily="65" charset="-120"/>
              </a:rPr>
              <a:t>。</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圖片來源</a:t>
            </a:r>
            <a:r>
              <a:rPr lang="en-US" altLang="zh-TW" sz="2800" dirty="0" smtClean="0">
                <a:latin typeface="標楷體" panose="03000509000000000000" pitchFamily="65" charset="-120"/>
                <a:ea typeface="標楷體" panose="03000509000000000000" pitchFamily="65" charset="-120"/>
              </a:rPr>
              <a:t>:</a:t>
            </a:r>
          </a:p>
          <a:p>
            <a:pPr marL="0" indent="0">
              <a:buNone/>
            </a:pPr>
            <a:r>
              <a:rPr lang="en-US" altLang="zh-TW" sz="2800" dirty="0" smtClean="0">
                <a:latin typeface="標楷體" panose="03000509000000000000" pitchFamily="65" charset="-120"/>
                <a:ea typeface="標楷體" panose="03000509000000000000" pitchFamily="65" charset="-120"/>
              </a:rPr>
              <a:t>NATUREPHOTO</a:t>
            </a:r>
            <a:r>
              <a:rPr lang="zh-TW" altLang="en-US" sz="2800" dirty="0" smtClean="0">
                <a:latin typeface="標楷體" panose="03000509000000000000" pitchFamily="65" charset="-120"/>
                <a:ea typeface="標楷體" panose="03000509000000000000" pitchFamily="65" charset="-120"/>
              </a:rPr>
              <a:t>網站 </a:t>
            </a:r>
            <a:endParaRPr lang="zh-TW" altLang="en-US" sz="2800" dirty="0"/>
          </a:p>
          <a:p>
            <a:pPr marL="0" indent="0">
              <a:buNone/>
            </a:pPr>
            <a:endParaRPr lang="en-US" altLang="zh-TW" dirty="0" smtClean="0"/>
          </a:p>
          <a:p>
            <a:pPr marL="0" indent="0">
              <a:buNone/>
            </a:pPr>
            <a:endParaRPr lang="en-US" altLang="zh-TW" dirty="0" smtClean="0"/>
          </a:p>
          <a:p>
            <a:pPr marL="0" indent="0">
              <a:buNone/>
            </a:pPr>
            <a:r>
              <a:rPr lang="zh-TW" altLang="en-US" sz="2800" dirty="0" smtClean="0">
                <a:latin typeface="標楷體" panose="03000509000000000000" pitchFamily="65" charset="-120"/>
                <a:ea typeface="標楷體" panose="03000509000000000000" pitchFamily="65" charset="-120"/>
              </a:rPr>
              <a:t>前</a:t>
            </a:r>
            <a:r>
              <a:rPr lang="zh-TW" altLang="en-US" sz="2800" dirty="0">
                <a:latin typeface="標楷體" panose="03000509000000000000" pitchFamily="65" charset="-120"/>
                <a:ea typeface="標楷體" panose="03000509000000000000" pitchFamily="65" charset="-120"/>
              </a:rPr>
              <a:t>趾足：四趾均向前駢連，如小雨燕。</a:t>
            </a:r>
            <a:endParaRPr lang="zh-TW" altLang="en-US" sz="2800"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18367" t="6862" r="4298"/>
          <a:stretch/>
        </p:blipFill>
        <p:spPr>
          <a:xfrm>
            <a:off x="4950495" y="1568358"/>
            <a:ext cx="3262777" cy="2098624"/>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495" y="4133331"/>
            <a:ext cx="3262777" cy="2447083"/>
          </a:xfrm>
          <a:prstGeom prst="rect">
            <a:avLst/>
          </a:prstGeom>
        </p:spPr>
      </p:pic>
      <p:pic>
        <p:nvPicPr>
          <p:cNvPr id="7" name="圖片 6"/>
          <p:cNvPicPr>
            <a:picLocks noChangeAspect="1"/>
          </p:cNvPicPr>
          <p:nvPr/>
        </p:nvPicPr>
        <p:blipFill rotWithShape="1">
          <a:blip r:embed="rId4">
            <a:extLst>
              <a:ext uri="{28A0092B-C50C-407E-A947-70E740481C1C}">
                <a14:useLocalDpi xmlns:a14="http://schemas.microsoft.com/office/drawing/2010/main" val="0"/>
              </a:ext>
            </a:extLst>
          </a:blip>
          <a:srcRect l="22212" t="8515"/>
          <a:stretch/>
        </p:blipFill>
        <p:spPr>
          <a:xfrm>
            <a:off x="617779" y="1458630"/>
            <a:ext cx="3884573" cy="3045689"/>
          </a:xfrm>
          <a:prstGeom prst="rect">
            <a:avLst/>
          </a:prstGeom>
        </p:spPr>
      </p:pic>
    </p:spTree>
    <p:extLst>
      <p:ext uri="{BB962C8B-B14F-4D97-AF65-F5344CB8AC3E}">
        <p14:creationId xmlns:p14="http://schemas.microsoft.com/office/powerpoint/2010/main" val="2052839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975143" y="4942549"/>
            <a:ext cx="5225141" cy="933995"/>
          </a:xfrm>
        </p:spPr>
        <p:txBody>
          <a:bodyPr>
            <a:noAutofit/>
          </a:bodyPr>
          <a:lstStyle/>
          <a:p>
            <a:pPr marL="0" lvl="0" indent="0" defTabSz="914400" eaLnBrk="0" fontAlgn="base" hangingPunct="0">
              <a:spcBef>
                <a:spcPct val="0"/>
              </a:spcBef>
              <a:spcAft>
                <a:spcPct val="0"/>
              </a:spcAft>
              <a:buClrTx/>
              <a:buSzTx/>
              <a:buNone/>
            </a:pPr>
            <a:r>
              <a:rPr lang="zh-TW" altLang="en-US" sz="2800" dirty="0">
                <a:latin typeface="標楷體" panose="03000509000000000000" pitchFamily="65" charset="-120"/>
                <a:ea typeface="標楷體" panose="03000509000000000000" pitchFamily="65" charset="-120"/>
              </a:rPr>
              <a:t>全蹼足：外、中、內、後趾間均有蹼膜相連者，如白腹</a:t>
            </a:r>
            <a:r>
              <a:rPr lang="zh-TW" altLang="en-US" sz="2800" dirty="0" smtClean="0">
                <a:latin typeface="標楷體" panose="03000509000000000000" pitchFamily="65" charset="-120"/>
                <a:ea typeface="標楷體" panose="03000509000000000000" pitchFamily="65" charset="-120"/>
              </a:rPr>
              <a:t>鰹鳥</a:t>
            </a:r>
            <a:r>
              <a:rPr lang="zh-TW" altLang="en-US" sz="2800" dirty="0" smtClean="0"/>
              <a:t>。</a:t>
            </a:r>
            <a:endParaRPr lang="zh-TW" altLang="en-US" sz="2800" dirty="0"/>
          </a:p>
        </p:txBody>
      </p:sp>
      <p:sp>
        <p:nvSpPr>
          <p:cNvPr id="4" name="內容版面配置區 3"/>
          <p:cNvSpPr>
            <a:spLocks noGrp="1"/>
          </p:cNvSpPr>
          <p:nvPr>
            <p:ph sz="half" idx="2"/>
          </p:nvPr>
        </p:nvSpPr>
        <p:spPr>
          <a:xfrm>
            <a:off x="7043275" y="5019836"/>
            <a:ext cx="4492171" cy="1051779"/>
          </a:xfrm>
        </p:spPr>
        <p:txBody>
          <a:bodyPr>
            <a:normAutofit fontScale="77500" lnSpcReduction="20000"/>
          </a:bodyPr>
          <a:lstStyle/>
          <a:p>
            <a:pPr marL="0" indent="0">
              <a:buNone/>
            </a:pPr>
            <a:r>
              <a:rPr lang="zh-TW" altLang="en-US" sz="3300" dirty="0" smtClean="0">
                <a:latin typeface="標楷體" panose="03000509000000000000" pitchFamily="65" charset="-120"/>
                <a:ea typeface="標楷體" panose="03000509000000000000" pitchFamily="65" charset="-120"/>
              </a:rPr>
              <a:t>駢</a:t>
            </a:r>
            <a:r>
              <a:rPr lang="zh-TW" altLang="en-US" sz="3300" dirty="0">
                <a:latin typeface="標楷體" panose="03000509000000000000" pitchFamily="65" charset="-120"/>
                <a:ea typeface="標楷體" panose="03000509000000000000" pitchFamily="65" charset="-120"/>
              </a:rPr>
              <a:t>趾足：外、中、內三趾均向前，基部互相併合，如翠鳥。 </a:t>
            </a:r>
            <a:endParaRPr lang="en-US" altLang="zh-TW" sz="3300" dirty="0">
              <a:latin typeface="標楷體" panose="03000509000000000000" pitchFamily="65" charset="-120"/>
              <a:ea typeface="標楷體" panose="03000509000000000000" pitchFamily="65" charset="-120"/>
            </a:endParaRPr>
          </a:p>
          <a:p>
            <a:pPr marL="0" indent="0">
              <a:buNone/>
            </a:pPr>
            <a:endParaRPr lang="en-US" altLang="zh-TW" sz="2800" dirty="0" smtClean="0">
              <a:latin typeface="標楷體" panose="03000509000000000000" pitchFamily="65" charset="-120"/>
              <a:ea typeface="標楷體" panose="03000509000000000000" pitchFamily="65" charset="-120"/>
            </a:endParaRPr>
          </a:p>
          <a:p>
            <a:pPr marL="0" indent="0">
              <a:buNone/>
            </a:pPr>
            <a:endParaRPr lang="en-US" altLang="zh-TW" sz="2800" dirty="0">
              <a:latin typeface="標楷體" panose="03000509000000000000" pitchFamily="65" charset="-120"/>
              <a:ea typeface="標楷體" panose="03000509000000000000" pitchFamily="65" charset="-120"/>
            </a:endParaRPr>
          </a:p>
          <a:p>
            <a:endParaRPr lang="zh-TW" altLang="en-US" dirty="0"/>
          </a:p>
        </p:txBody>
      </p:sp>
      <p:sp>
        <p:nvSpPr>
          <p:cNvPr id="5" name="標題 4"/>
          <p:cNvSpPr>
            <a:spLocks noGrp="1"/>
          </p:cNvSpPr>
          <p:nvPr>
            <p:ph type="title"/>
          </p:nvPr>
        </p:nvSpPr>
        <p:spPr>
          <a:xfrm>
            <a:off x="1073765" y="266700"/>
            <a:ext cx="8596668" cy="1320800"/>
          </a:xfrm>
        </p:spPr>
        <p:txBody>
          <a:bodyPr>
            <a:normAutofit/>
          </a:bodyPr>
          <a:lstStyle/>
          <a:p>
            <a:pPr algn="ctr"/>
            <a:r>
              <a:rPr lang="zh-TW" altLang="en-US" sz="5400" dirty="0" smtClean="0"/>
              <a:t>鳥的腳</a:t>
            </a:r>
            <a:r>
              <a:rPr lang="en-US" altLang="zh-TW" sz="5400" dirty="0" smtClean="0"/>
              <a:t>2</a:t>
            </a:r>
            <a:endParaRPr lang="zh-TW" altLang="en-US" sz="5400" dirty="0"/>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l="4379" t="1826"/>
          <a:stretch/>
        </p:blipFill>
        <p:spPr>
          <a:xfrm>
            <a:off x="757646" y="1394896"/>
            <a:ext cx="6417506" cy="3624941"/>
          </a:xfrm>
          <a:prstGeom prst="rect">
            <a:avLst/>
          </a:prstGeom>
        </p:spPr>
      </p:pic>
      <p:pic>
        <p:nvPicPr>
          <p:cNvPr id="8" name="圖片 7"/>
          <p:cNvPicPr>
            <a:picLocks noChangeAspect="1"/>
          </p:cNvPicPr>
          <p:nvPr/>
        </p:nvPicPr>
        <p:blipFill rotWithShape="1">
          <a:blip r:embed="rId3">
            <a:extLst>
              <a:ext uri="{28A0092B-C50C-407E-A947-70E740481C1C}">
                <a14:useLocalDpi xmlns:a14="http://schemas.microsoft.com/office/drawing/2010/main" val="0"/>
              </a:ext>
            </a:extLst>
          </a:blip>
          <a:srcRect l="12467" t="61616" r="59101" b="7109"/>
          <a:stretch/>
        </p:blipFill>
        <p:spPr>
          <a:xfrm>
            <a:off x="7043275" y="1959163"/>
            <a:ext cx="4492171" cy="2496405"/>
          </a:xfrm>
          <a:prstGeom prst="rect">
            <a:avLst/>
          </a:prstGeom>
        </p:spPr>
      </p:pic>
    </p:spTree>
    <p:extLst>
      <p:ext uri="{BB962C8B-B14F-4D97-AF65-F5344CB8AC3E}">
        <p14:creationId xmlns:p14="http://schemas.microsoft.com/office/powerpoint/2010/main" val="1578946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1880" y="265976"/>
            <a:ext cx="8596668" cy="1320800"/>
          </a:xfrm>
        </p:spPr>
        <p:txBody>
          <a:bodyPr>
            <a:normAutofit/>
          </a:bodyPr>
          <a:lstStyle/>
          <a:p>
            <a:pPr algn="ctr"/>
            <a:r>
              <a:rPr lang="zh-TW" altLang="en-US" sz="5400" dirty="0" smtClean="0"/>
              <a:t>鳥的腳</a:t>
            </a:r>
            <a:r>
              <a:rPr lang="en-US" altLang="zh-TW" sz="5400" dirty="0"/>
              <a:t>3</a:t>
            </a:r>
            <a:endParaRPr lang="zh-TW" altLang="en-US" sz="5400" dirty="0"/>
          </a:p>
        </p:txBody>
      </p:sp>
      <p:sp>
        <p:nvSpPr>
          <p:cNvPr id="3" name="內容版面配置區 2"/>
          <p:cNvSpPr>
            <a:spLocks noGrp="1"/>
          </p:cNvSpPr>
          <p:nvPr>
            <p:ph sz="half" idx="1"/>
          </p:nvPr>
        </p:nvSpPr>
        <p:spPr>
          <a:xfrm>
            <a:off x="778134" y="4852416"/>
            <a:ext cx="4626623" cy="1580829"/>
          </a:xfrm>
        </p:spPr>
        <p:txBody>
          <a:bodyPr/>
          <a:lstStyle/>
          <a:p>
            <a:pPr marL="0" lvl="0" indent="0" defTabSz="914400" eaLnBrk="0" fontAlgn="base" hangingPunct="0">
              <a:spcBef>
                <a:spcPct val="0"/>
              </a:spcBef>
              <a:spcAft>
                <a:spcPct val="0"/>
              </a:spcAft>
              <a:buClrTx/>
              <a:buSzTx/>
              <a:buNone/>
            </a:pPr>
            <a:r>
              <a:rPr lang="zh-TW" altLang="en-US" sz="2800" dirty="0" smtClean="0">
                <a:latin typeface="標楷體" panose="03000509000000000000" pitchFamily="65" charset="-120"/>
                <a:ea typeface="標楷體" panose="03000509000000000000" pitchFamily="65" charset="-120"/>
              </a:rPr>
              <a:t>鷹</a:t>
            </a:r>
            <a:r>
              <a:rPr lang="zh-TW" altLang="en-US" sz="2800" dirty="0">
                <a:latin typeface="標楷體" panose="03000509000000000000" pitchFamily="65" charset="-120"/>
                <a:ea typeface="標楷體" panose="03000509000000000000" pitchFamily="65" charset="-120"/>
              </a:rPr>
              <a:t>足：四趾均強而有力，具銳利長而彎曲的爪，尤其中、後趾，</a:t>
            </a:r>
            <a:r>
              <a:rPr lang="zh-TW" altLang="en-US" sz="2800" dirty="0" smtClean="0">
                <a:latin typeface="標楷體" panose="03000509000000000000" pitchFamily="65" charset="-120"/>
                <a:ea typeface="標楷體" panose="03000509000000000000" pitchFamily="65" charset="-120"/>
              </a:rPr>
              <a:t>如白</a:t>
            </a:r>
            <a:r>
              <a:rPr lang="zh-TW" altLang="en-US" sz="2800" dirty="0">
                <a:latin typeface="標楷體" panose="03000509000000000000" pitchFamily="65" charset="-120"/>
                <a:ea typeface="標楷體" panose="03000509000000000000" pitchFamily="65" charset="-120"/>
              </a:rPr>
              <a:t>頭</a:t>
            </a:r>
            <a:r>
              <a:rPr lang="zh-TW" altLang="en-US" sz="2800" dirty="0" smtClean="0">
                <a:latin typeface="標楷體" panose="03000509000000000000" pitchFamily="65" charset="-120"/>
                <a:ea typeface="標楷體" panose="03000509000000000000" pitchFamily="65" charset="-120"/>
              </a:rPr>
              <a:t>鷹</a:t>
            </a:r>
            <a:r>
              <a:rPr lang="zh-TW" altLang="en-US" sz="2800" dirty="0">
                <a:latin typeface="標楷體" panose="03000509000000000000" pitchFamily="65" charset="-120"/>
                <a:ea typeface="標楷體" panose="03000509000000000000" pitchFamily="65" charset="-120"/>
              </a:rPr>
              <a:t>。 </a:t>
            </a:r>
            <a:endParaRPr lang="zh-TW" altLang="en-US" sz="2800" dirty="0"/>
          </a:p>
          <a:p>
            <a:endParaRPr lang="zh-TW" altLang="en-US" dirty="0"/>
          </a:p>
        </p:txBody>
      </p:sp>
      <p:sp>
        <p:nvSpPr>
          <p:cNvPr id="4" name="內容版面配置區 3"/>
          <p:cNvSpPr>
            <a:spLocks noGrp="1"/>
          </p:cNvSpPr>
          <p:nvPr>
            <p:ph sz="half" idx="2"/>
          </p:nvPr>
        </p:nvSpPr>
        <p:spPr>
          <a:xfrm>
            <a:off x="6123214" y="4718954"/>
            <a:ext cx="5242805" cy="1714291"/>
          </a:xfrm>
        </p:spPr>
        <p:txBody>
          <a:bodyPr/>
          <a:lstStyle/>
          <a:p>
            <a:pPr marL="0" indent="0">
              <a:buNone/>
            </a:pPr>
            <a:r>
              <a:rPr lang="zh-TW" altLang="en-US" sz="2800" dirty="0">
                <a:latin typeface="標楷體" panose="03000509000000000000" pitchFamily="65" charset="-120"/>
                <a:ea typeface="標楷體" panose="03000509000000000000" pitchFamily="65" charset="-120"/>
              </a:rPr>
              <a:t>步足：外、中、內三趾在前的不等趾足</a:t>
            </a:r>
            <a:r>
              <a:rPr lang="zh-TW" altLang="en-US" sz="2800" dirty="0" smtClean="0">
                <a:latin typeface="標楷體" panose="03000509000000000000" pitchFamily="65" charset="-120"/>
                <a:ea typeface="標楷體" panose="03000509000000000000" pitchFamily="65" charset="-120"/>
              </a:rPr>
              <a:t>，後</a:t>
            </a:r>
            <a:r>
              <a:rPr lang="zh-TW" altLang="en-US" sz="2800" dirty="0">
                <a:latin typeface="標楷體" panose="03000509000000000000" pitchFamily="65" charset="-120"/>
                <a:ea typeface="標楷體" panose="03000509000000000000" pitchFamily="65" charset="-120"/>
              </a:rPr>
              <a:t>趾較小，如麻雀。 </a:t>
            </a:r>
            <a:endParaRPr lang="zh-TW" altLang="en-US" sz="2800" dirty="0"/>
          </a:p>
          <a:p>
            <a:pPr marL="0" indent="0">
              <a:buNone/>
            </a:pPr>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201" y="1930400"/>
            <a:ext cx="5508830" cy="2444930"/>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34" y="1610624"/>
            <a:ext cx="4694767" cy="3084482"/>
          </a:xfrm>
          <a:prstGeom prst="rect">
            <a:avLst/>
          </a:prstGeom>
        </p:spPr>
      </p:pic>
    </p:spTree>
    <p:extLst>
      <p:ext uri="{BB962C8B-B14F-4D97-AF65-F5344CB8AC3E}">
        <p14:creationId xmlns:p14="http://schemas.microsoft.com/office/powerpoint/2010/main" val="1836051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07260" y="391502"/>
            <a:ext cx="8596668" cy="1320800"/>
          </a:xfrm>
        </p:spPr>
        <p:txBody>
          <a:bodyPr>
            <a:normAutofit/>
          </a:bodyPr>
          <a:lstStyle/>
          <a:p>
            <a:pPr algn="ctr"/>
            <a:r>
              <a:rPr lang="zh-TW" altLang="en-US" sz="5400" dirty="0" smtClean="0"/>
              <a:t>鳥的</a:t>
            </a:r>
            <a:r>
              <a:rPr lang="zh-TW" altLang="en-US" sz="5400" dirty="0"/>
              <a:t>腳</a:t>
            </a:r>
            <a:r>
              <a:rPr lang="en-US" altLang="zh-TW" sz="5400" dirty="0" smtClean="0"/>
              <a:t>4</a:t>
            </a:r>
            <a:endParaRPr lang="zh-TW" altLang="en-US" sz="5400" dirty="0"/>
          </a:p>
        </p:txBody>
      </p:sp>
      <p:sp>
        <p:nvSpPr>
          <p:cNvPr id="3" name="內容版面配置區 2"/>
          <p:cNvSpPr>
            <a:spLocks noGrp="1"/>
          </p:cNvSpPr>
          <p:nvPr>
            <p:ph sz="half" idx="1"/>
          </p:nvPr>
        </p:nvSpPr>
        <p:spPr>
          <a:xfrm>
            <a:off x="530235" y="5225143"/>
            <a:ext cx="3454829" cy="1632857"/>
          </a:xfrm>
        </p:spPr>
        <p:txBody>
          <a:bodyPr>
            <a:normAutofit/>
          </a:bodyPr>
          <a:lstStyle/>
          <a:p>
            <a:pPr marL="0" indent="0">
              <a:buNone/>
            </a:pPr>
            <a:r>
              <a:rPr lang="zh-TW" altLang="en-US" sz="2800" dirty="0">
                <a:latin typeface="標楷體" panose="03000509000000000000" pitchFamily="65" charset="-120"/>
                <a:ea typeface="標楷體" panose="03000509000000000000" pitchFamily="65" charset="-120"/>
              </a:rPr>
              <a:t>對趾足：外、中趾在前，內、後趾在後，如啄木鳥、</a:t>
            </a:r>
            <a:r>
              <a:rPr lang="zh-TW" altLang="en-US" sz="2800" dirty="0" smtClean="0">
                <a:latin typeface="標楷體" panose="03000509000000000000" pitchFamily="65" charset="-120"/>
                <a:ea typeface="標楷體" panose="03000509000000000000" pitchFamily="65" charset="-120"/>
              </a:rPr>
              <a:t>杜鵑科</a:t>
            </a:r>
            <a:r>
              <a:rPr lang="zh-TW" altLang="en-US" sz="2800" dirty="0">
                <a:latin typeface="標楷體" panose="03000509000000000000" pitchFamily="65" charset="-120"/>
                <a:ea typeface="標楷體" panose="03000509000000000000" pitchFamily="65" charset="-120"/>
              </a:rPr>
              <a:t>。 </a:t>
            </a:r>
            <a:endParaRPr lang="zh-TW" altLang="en-US" sz="2800" dirty="0"/>
          </a:p>
          <a:p>
            <a:endParaRPr lang="zh-TW" altLang="en-US" dirty="0"/>
          </a:p>
        </p:txBody>
      </p:sp>
      <p:sp>
        <p:nvSpPr>
          <p:cNvPr id="4" name="內容版面配置區 3"/>
          <p:cNvSpPr>
            <a:spLocks noGrp="1"/>
          </p:cNvSpPr>
          <p:nvPr>
            <p:ph sz="half" idx="2"/>
          </p:nvPr>
        </p:nvSpPr>
        <p:spPr>
          <a:xfrm>
            <a:off x="4975668" y="5209074"/>
            <a:ext cx="6866769" cy="1664993"/>
          </a:xfrm>
        </p:spPr>
        <p:txBody>
          <a:bodyPr>
            <a:normAutofit/>
          </a:bodyPr>
          <a:lstStyle/>
          <a:p>
            <a:pPr marL="0" indent="0">
              <a:buNone/>
            </a:pPr>
            <a:r>
              <a:rPr lang="zh-TW" altLang="en-US" sz="2800" dirty="0">
                <a:latin typeface="標楷體" panose="03000509000000000000" pitchFamily="65" charset="-120"/>
                <a:ea typeface="標楷體" panose="03000509000000000000" pitchFamily="65" charset="-120"/>
              </a:rPr>
              <a:t>瓣足：外、中、內趾各有葉狀瓣，後趾較小而高，如小鷿替。 </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圖片來源</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痞客邦 小群及隨意窩</a:t>
            </a:r>
            <a:r>
              <a:rPr lang="en-US" altLang="zh-TW" sz="2800" dirty="0" err="1" smtClean="0">
                <a:latin typeface="標楷體" panose="03000509000000000000" pitchFamily="65" charset="-120"/>
                <a:ea typeface="標楷體" panose="03000509000000000000" pitchFamily="65" charset="-120"/>
              </a:rPr>
              <a:t>Xuite</a:t>
            </a:r>
            <a:r>
              <a:rPr lang="zh-TW" altLang="en-US" sz="2800" dirty="0" smtClean="0">
                <a:latin typeface="標楷體" panose="03000509000000000000" pitchFamily="65" charset="-120"/>
                <a:ea typeface="標楷體" panose="03000509000000000000" pitchFamily="65" charset="-120"/>
              </a:rPr>
              <a:t>日誌 小明</a:t>
            </a:r>
            <a:r>
              <a:rPr lang="en-US" altLang="zh-TW" sz="2800" dirty="0" smtClean="0">
                <a:latin typeface="標楷體" panose="03000509000000000000" pitchFamily="65" charset="-120"/>
                <a:ea typeface="標楷體" panose="03000509000000000000" pitchFamily="65" charset="-120"/>
              </a:rPr>
              <a:t>)</a:t>
            </a:r>
            <a:endParaRPr lang="zh-TW" altLang="en-US" sz="2800" dirty="0">
              <a:latin typeface="Arial" panose="020B0604020202020204" pitchFamily="34" charset="0"/>
            </a:endParaRPr>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2" t="18454" r="13402" b="8461"/>
          <a:stretch/>
        </p:blipFill>
        <p:spPr>
          <a:xfrm>
            <a:off x="530236" y="917790"/>
            <a:ext cx="3454828" cy="4226681"/>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051" y="1878773"/>
            <a:ext cx="4183117" cy="3137338"/>
          </a:xfrm>
          <a:prstGeom prst="rect">
            <a:avLst/>
          </a:prstGeom>
        </p:spPr>
      </p:pic>
      <p:pic>
        <p:nvPicPr>
          <p:cNvPr id="8" name="圖片 7"/>
          <p:cNvPicPr>
            <a:picLocks noChangeAspect="1"/>
          </p:cNvPicPr>
          <p:nvPr/>
        </p:nvPicPr>
        <p:blipFill rotWithShape="1">
          <a:blip r:embed="rId4">
            <a:extLst>
              <a:ext uri="{28A0092B-C50C-407E-A947-70E740481C1C}">
                <a14:useLocalDpi xmlns:a14="http://schemas.microsoft.com/office/drawing/2010/main" val="0"/>
              </a:ext>
            </a:extLst>
          </a:blip>
          <a:srcRect l="11005" t="6281" r="14340"/>
          <a:stretch/>
        </p:blipFill>
        <p:spPr>
          <a:xfrm>
            <a:off x="4404530" y="2509291"/>
            <a:ext cx="2997200" cy="2506820"/>
          </a:xfrm>
          <a:prstGeom prst="rect">
            <a:avLst/>
          </a:prstGeom>
        </p:spPr>
      </p:pic>
    </p:spTree>
    <p:extLst>
      <p:ext uri="{BB962C8B-B14F-4D97-AF65-F5344CB8AC3E}">
        <p14:creationId xmlns:p14="http://schemas.microsoft.com/office/powerpoint/2010/main" val="3291557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49906" y="219019"/>
            <a:ext cx="8596668" cy="702129"/>
          </a:xfrm>
        </p:spPr>
        <p:txBody>
          <a:bodyPr>
            <a:noAutofit/>
          </a:bodyPr>
          <a:lstStyle/>
          <a:p>
            <a:pPr algn="ctr"/>
            <a:r>
              <a:rPr lang="zh-TW" altLang="en-US" sz="5400" dirty="0" smtClean="0"/>
              <a:t>目    錄</a:t>
            </a:r>
            <a:endParaRPr lang="zh-TW" altLang="en-US" sz="5400" dirty="0"/>
          </a:p>
        </p:txBody>
      </p:sp>
      <p:sp>
        <p:nvSpPr>
          <p:cNvPr id="3" name="內容版面配置區 2"/>
          <p:cNvSpPr>
            <a:spLocks noGrp="1"/>
          </p:cNvSpPr>
          <p:nvPr>
            <p:ph sz="half" idx="1"/>
          </p:nvPr>
        </p:nvSpPr>
        <p:spPr>
          <a:xfrm>
            <a:off x="1830324" y="1170432"/>
            <a:ext cx="3002933" cy="5458968"/>
          </a:xfrm>
        </p:spPr>
        <p:txBody>
          <a:bodyPr>
            <a:noAutofit/>
          </a:bodyPr>
          <a:lstStyle/>
          <a:p>
            <a:pPr marL="0" indent="0">
              <a:buNone/>
            </a:pPr>
            <a:r>
              <a:rPr lang="en-US" altLang="zh-TW" sz="2800" dirty="0"/>
              <a:t>1.</a:t>
            </a:r>
            <a:r>
              <a:rPr lang="zh-TW" altLang="en-US" sz="2800" dirty="0"/>
              <a:t>鳥的介紹</a:t>
            </a:r>
            <a:endParaRPr lang="en-US" altLang="zh-TW" sz="2800" dirty="0"/>
          </a:p>
          <a:p>
            <a:pPr marL="0" indent="0">
              <a:buNone/>
            </a:pPr>
            <a:r>
              <a:rPr lang="en-US" altLang="zh-TW" sz="2800" dirty="0"/>
              <a:t>2.</a:t>
            </a:r>
            <a:r>
              <a:rPr lang="zh-TW" altLang="en-US" sz="2800" dirty="0"/>
              <a:t>鳥類的祖先</a:t>
            </a:r>
            <a:endParaRPr lang="en-US" altLang="zh-TW" sz="2800" dirty="0"/>
          </a:p>
          <a:p>
            <a:pPr marL="0" indent="0">
              <a:buNone/>
            </a:pPr>
            <a:r>
              <a:rPr lang="en-US" altLang="zh-TW" sz="2800" dirty="0"/>
              <a:t>3.</a:t>
            </a:r>
            <a:r>
              <a:rPr lang="zh-TW" altLang="en-US" sz="2800" dirty="0"/>
              <a:t>鳥為什麼會飛</a:t>
            </a:r>
            <a:endParaRPr lang="en-US" altLang="zh-TW" sz="2800" dirty="0"/>
          </a:p>
          <a:p>
            <a:pPr marL="0" indent="0">
              <a:buNone/>
            </a:pPr>
            <a:r>
              <a:rPr lang="en-US" altLang="zh-TW" sz="2800" dirty="0"/>
              <a:t>4.</a:t>
            </a:r>
            <a:r>
              <a:rPr lang="zh-TW" altLang="en-US" sz="2800" dirty="0"/>
              <a:t>鳥的骨頭</a:t>
            </a:r>
            <a:endParaRPr lang="en-US" altLang="zh-TW" sz="2800" dirty="0"/>
          </a:p>
          <a:p>
            <a:pPr marL="0" indent="0">
              <a:buNone/>
            </a:pPr>
            <a:r>
              <a:rPr lang="en-US" altLang="zh-TW" sz="2800" dirty="0"/>
              <a:t>5.</a:t>
            </a:r>
            <a:r>
              <a:rPr lang="zh-TW" altLang="en-US" sz="2800" dirty="0"/>
              <a:t>鳥的骨頭</a:t>
            </a:r>
            <a:r>
              <a:rPr lang="en-US" altLang="zh-TW" sz="2800" dirty="0"/>
              <a:t>2</a:t>
            </a:r>
          </a:p>
          <a:p>
            <a:pPr marL="0" indent="0">
              <a:buNone/>
            </a:pPr>
            <a:r>
              <a:rPr lang="en-US" altLang="zh-TW" sz="2800" dirty="0"/>
              <a:t>6.</a:t>
            </a:r>
            <a:r>
              <a:rPr lang="zh-TW" altLang="en-US" sz="2800" dirty="0"/>
              <a:t>鳥的羽毛</a:t>
            </a:r>
            <a:endParaRPr lang="en-US" altLang="zh-TW" sz="2800" dirty="0"/>
          </a:p>
          <a:p>
            <a:pPr marL="0" indent="0">
              <a:buNone/>
            </a:pPr>
            <a:r>
              <a:rPr lang="en-US" altLang="zh-TW" sz="2800" dirty="0"/>
              <a:t>7.</a:t>
            </a:r>
            <a:r>
              <a:rPr lang="zh-TW" altLang="en-US" sz="2800" dirty="0"/>
              <a:t>鳥的呼吸系統</a:t>
            </a:r>
            <a:endParaRPr lang="en-US" altLang="zh-TW" sz="2800" dirty="0"/>
          </a:p>
          <a:p>
            <a:pPr marL="0" indent="0">
              <a:buNone/>
            </a:pPr>
            <a:r>
              <a:rPr lang="en-US" altLang="zh-TW" sz="2800" dirty="0"/>
              <a:t>8.</a:t>
            </a:r>
            <a:r>
              <a:rPr lang="zh-TW" altLang="en-US" sz="2800" dirty="0"/>
              <a:t>鳥的牙齒</a:t>
            </a:r>
            <a:endParaRPr lang="en-US" altLang="zh-TW" sz="2800" dirty="0"/>
          </a:p>
          <a:p>
            <a:pPr marL="0" indent="0">
              <a:buNone/>
            </a:pPr>
            <a:r>
              <a:rPr lang="en-US" altLang="zh-TW" sz="2800" dirty="0"/>
              <a:t>9.</a:t>
            </a:r>
            <a:r>
              <a:rPr lang="zh-TW" altLang="en-US" sz="2800" dirty="0"/>
              <a:t>鳥的特徵</a:t>
            </a:r>
            <a:endParaRPr lang="en-US" altLang="zh-TW" sz="2800" dirty="0"/>
          </a:p>
          <a:p>
            <a:pPr marL="0" indent="0">
              <a:buNone/>
            </a:pPr>
            <a:r>
              <a:rPr lang="en-US" altLang="zh-TW" sz="2800" dirty="0"/>
              <a:t>10.</a:t>
            </a:r>
            <a:r>
              <a:rPr lang="zh-TW" altLang="en-US" sz="2800" dirty="0"/>
              <a:t>鳥的特徵</a:t>
            </a:r>
            <a:r>
              <a:rPr lang="en-US" altLang="zh-TW" sz="2800" dirty="0"/>
              <a:t>2</a:t>
            </a:r>
          </a:p>
        </p:txBody>
      </p:sp>
      <p:sp>
        <p:nvSpPr>
          <p:cNvPr id="4" name="內容版面配置區 3"/>
          <p:cNvSpPr>
            <a:spLocks noGrp="1"/>
          </p:cNvSpPr>
          <p:nvPr>
            <p:ph sz="half" idx="2"/>
          </p:nvPr>
        </p:nvSpPr>
        <p:spPr>
          <a:xfrm>
            <a:off x="6301383" y="1170432"/>
            <a:ext cx="3863289" cy="5117592"/>
          </a:xfrm>
        </p:spPr>
        <p:txBody>
          <a:bodyPr>
            <a:noAutofit/>
          </a:bodyPr>
          <a:lstStyle/>
          <a:p>
            <a:pPr marL="0" indent="0">
              <a:buNone/>
            </a:pPr>
            <a:r>
              <a:rPr lang="en-US" altLang="zh-TW" sz="2800" dirty="0"/>
              <a:t>11.</a:t>
            </a:r>
            <a:r>
              <a:rPr lang="zh-TW" altLang="en-US" sz="2800" dirty="0"/>
              <a:t>鳥的腳</a:t>
            </a:r>
            <a:r>
              <a:rPr lang="en-US" altLang="zh-TW" sz="2800" dirty="0"/>
              <a:t>(</a:t>
            </a:r>
            <a:r>
              <a:rPr lang="zh-TW" altLang="en-US" sz="2800" dirty="0"/>
              <a:t>共有四張</a:t>
            </a:r>
            <a:r>
              <a:rPr lang="en-US" altLang="zh-TW" sz="2800" dirty="0"/>
              <a:t>)</a:t>
            </a:r>
          </a:p>
          <a:p>
            <a:pPr marL="0" indent="0">
              <a:buNone/>
            </a:pPr>
            <a:r>
              <a:rPr lang="en-US" altLang="zh-TW" sz="2800" dirty="0"/>
              <a:t>12.</a:t>
            </a:r>
            <a:r>
              <a:rPr lang="zh-TW" altLang="en-US" sz="2800" dirty="0"/>
              <a:t>鳥的嘴</a:t>
            </a:r>
            <a:r>
              <a:rPr lang="en-US" altLang="zh-TW" sz="2800" dirty="0"/>
              <a:t>(</a:t>
            </a:r>
            <a:r>
              <a:rPr lang="zh-TW" altLang="en-US" sz="2800" dirty="0"/>
              <a:t>共有四張</a:t>
            </a:r>
            <a:r>
              <a:rPr lang="en-US" altLang="zh-TW" sz="2800" dirty="0"/>
              <a:t>)</a:t>
            </a:r>
          </a:p>
          <a:p>
            <a:pPr marL="0" indent="0">
              <a:buNone/>
            </a:pPr>
            <a:r>
              <a:rPr lang="en-US" altLang="zh-TW" sz="2800" dirty="0"/>
              <a:t>13.</a:t>
            </a:r>
            <a:r>
              <a:rPr lang="zh-TW" altLang="en-US" sz="2800" dirty="0"/>
              <a:t>鳥的分類</a:t>
            </a:r>
            <a:r>
              <a:rPr lang="en-US" altLang="zh-TW" sz="2800" dirty="0"/>
              <a:t>(</a:t>
            </a:r>
            <a:r>
              <a:rPr lang="zh-TW" altLang="en-US" sz="2800" dirty="0"/>
              <a:t>共有六張</a:t>
            </a:r>
            <a:r>
              <a:rPr lang="en-US" altLang="zh-TW" sz="2800" dirty="0"/>
              <a:t>)</a:t>
            </a:r>
          </a:p>
          <a:p>
            <a:pPr marL="0" indent="0">
              <a:buNone/>
            </a:pPr>
            <a:r>
              <a:rPr lang="en-US" altLang="zh-TW" sz="2800" dirty="0"/>
              <a:t>14.</a:t>
            </a:r>
            <a:r>
              <a:rPr lang="zh-TW" altLang="en-US" sz="2800" dirty="0"/>
              <a:t>鳥園</a:t>
            </a:r>
            <a:endParaRPr lang="en-US" altLang="zh-TW" sz="2800" dirty="0"/>
          </a:p>
          <a:p>
            <a:pPr marL="0" indent="0">
              <a:buNone/>
            </a:pPr>
            <a:r>
              <a:rPr lang="en-US" altLang="zh-TW" sz="2800" dirty="0"/>
              <a:t>15.</a:t>
            </a:r>
            <a:r>
              <a:rPr lang="zh-TW" altLang="en-US" sz="2800" dirty="0"/>
              <a:t>鳥園</a:t>
            </a:r>
            <a:r>
              <a:rPr lang="en-US" altLang="zh-TW" sz="2800" dirty="0"/>
              <a:t>2</a:t>
            </a:r>
          </a:p>
          <a:p>
            <a:pPr marL="0" indent="0">
              <a:buNone/>
            </a:pPr>
            <a:r>
              <a:rPr lang="en-US" altLang="zh-TW" sz="2800" dirty="0"/>
              <a:t>16.</a:t>
            </a:r>
            <a:r>
              <a:rPr lang="zh-TW" altLang="en-US" sz="2800" dirty="0"/>
              <a:t>動物園地圖 </a:t>
            </a:r>
            <a:r>
              <a:rPr lang="en-US" altLang="zh-TW" sz="2800" dirty="0"/>
              <a:t>X2</a:t>
            </a:r>
          </a:p>
          <a:p>
            <a:pPr marL="0" indent="0">
              <a:buNone/>
            </a:pPr>
            <a:r>
              <a:rPr lang="en-US" altLang="zh-TW" sz="2800" dirty="0"/>
              <a:t>17.</a:t>
            </a:r>
            <a:r>
              <a:rPr lang="zh-TW" altLang="en-US" sz="2800" dirty="0"/>
              <a:t>集合</a:t>
            </a:r>
            <a:endParaRPr lang="en-US" altLang="zh-TW" sz="2800" dirty="0"/>
          </a:p>
          <a:p>
            <a:pPr marL="0" indent="0">
              <a:buNone/>
            </a:pPr>
            <a:r>
              <a:rPr lang="en-US" altLang="zh-TW" sz="2800" dirty="0"/>
              <a:t>18.</a:t>
            </a:r>
            <a:r>
              <a:rPr lang="zh-TW" altLang="en-US" sz="2800" dirty="0"/>
              <a:t>活動</a:t>
            </a:r>
            <a:endParaRPr lang="en-US" altLang="zh-TW" sz="2800" dirty="0"/>
          </a:p>
          <a:p>
            <a:pPr marL="0" indent="0">
              <a:buNone/>
            </a:pPr>
            <a:r>
              <a:rPr lang="en-US" altLang="zh-TW" sz="2800" dirty="0"/>
              <a:t>19.</a:t>
            </a:r>
            <a:r>
              <a:rPr lang="zh-TW" altLang="en-US" sz="2800" dirty="0"/>
              <a:t>分組</a:t>
            </a:r>
            <a:endParaRPr lang="en-US" altLang="zh-TW" sz="2800" dirty="0"/>
          </a:p>
        </p:txBody>
      </p:sp>
    </p:spTree>
    <p:extLst>
      <p:ext uri="{BB962C8B-B14F-4D97-AF65-F5344CB8AC3E}">
        <p14:creationId xmlns:p14="http://schemas.microsoft.com/office/powerpoint/2010/main" val="1849169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smtClean="0"/>
              <a:t>鳥的嘴</a:t>
            </a:r>
            <a:endParaRPr lang="zh-TW" altLang="en-US" sz="5400" dirty="0"/>
          </a:p>
        </p:txBody>
      </p:sp>
      <p:sp>
        <p:nvSpPr>
          <p:cNvPr id="4" name="Rectangle 1"/>
          <p:cNvSpPr>
            <a:spLocks noGrp="1" noChangeArrowheads="1"/>
          </p:cNvSpPr>
          <p:nvPr>
            <p:ph idx="1"/>
          </p:nvPr>
        </p:nvSpPr>
        <p:spPr bwMode="auto">
          <a:xfrm>
            <a:off x="3127149" y="1653401"/>
            <a:ext cx="295465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None/>
              <a:tabLst>
                <a:tab pos="228600" algn="l"/>
              </a:tabLst>
            </a:pPr>
            <a:r>
              <a:rPr lang="en-US" altLang="zh-TW" sz="3600" dirty="0" smtClean="0">
                <a:solidFill>
                  <a:srgbClr val="0000FF"/>
                </a:solidFill>
                <a:latin typeface="標楷體" panose="03000509000000000000" pitchFamily="65" charset="-120"/>
                <a:ea typeface="標楷體" panose="03000509000000000000" pitchFamily="65" charset="-120"/>
              </a:rPr>
              <a:t>(1)</a:t>
            </a:r>
            <a:r>
              <a:rPr kumimoji="0" lang="zh-TW" altLang="en-US"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鷺嘴</a:t>
            </a:r>
            <a:endParaRPr kumimoji="0" lang="en-US" altLang="zh-TW"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r>
              <a:rPr kumimoji="0" lang="en-US" altLang="zh-TW"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(2)</a:t>
            </a:r>
            <a:r>
              <a:rPr kumimoji="0" lang="zh-TW" altLang="en-US"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琵鷺嘴</a:t>
            </a:r>
            <a:endParaRPr kumimoji="0" lang="zh-TW" altLang="en-US"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zh-TW"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(3)</a:t>
            </a:r>
            <a:r>
              <a:rPr kumimoji="0" lang="zh-TW" altLang="en-US"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鴨嘴 </a:t>
            </a:r>
            <a:endParaRPr kumimoji="0" lang="zh-TW" altLang="en-US"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zh-TW"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(4)</a:t>
            </a:r>
            <a:r>
              <a:rPr kumimoji="0" lang="zh-TW" altLang="en-US"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鷸嘴</a:t>
            </a:r>
            <a:endParaRPr kumimoji="0" lang="zh-TW" altLang="en-US"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zh-TW"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(5)</a:t>
            </a:r>
            <a:r>
              <a:rPr kumimoji="0" lang="zh-TW" altLang="en-US"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鷹嘴 </a:t>
            </a:r>
            <a:endParaRPr kumimoji="0" lang="zh-TW" altLang="en-US"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zh-TW"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(6)</a:t>
            </a:r>
            <a:r>
              <a:rPr kumimoji="0" lang="zh-TW" altLang="en-US"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啄木鳥嘴 </a:t>
            </a:r>
            <a:endParaRPr kumimoji="0" lang="zh-TW" altLang="en-US"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zh-TW"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(7)</a:t>
            </a:r>
            <a:r>
              <a:rPr kumimoji="0" lang="zh-TW" altLang="en-US"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鶲嘴</a:t>
            </a:r>
            <a:endParaRPr kumimoji="0" lang="zh-TW" altLang="en-US"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zh-TW"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(8)</a:t>
            </a:r>
            <a:r>
              <a:rPr kumimoji="0" lang="zh-TW" altLang="en-US"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鶯嘴</a:t>
            </a:r>
            <a:endParaRPr kumimoji="0" lang="zh-TW" altLang="en-US"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zh-TW"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(9)</a:t>
            </a:r>
            <a:r>
              <a:rPr kumimoji="0" lang="zh-TW" altLang="en-US" sz="36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rPr>
              <a:t>雀嘴</a:t>
            </a:r>
            <a:endParaRPr kumimoji="0" lang="zh-TW" altLang="en-US" sz="3600" b="0" i="0" u="none" strike="noStrike" cap="none" normalizeH="0" baseline="0" dirty="0" smtClean="0">
              <a:ln>
                <a:noFill/>
              </a:ln>
              <a:solidFill>
                <a:schemeClr val="tx1"/>
              </a:solidFill>
              <a:effectLst/>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4544" y="4192557"/>
            <a:ext cx="2863569" cy="2417603"/>
          </a:xfrm>
          <a:prstGeom prst="rect">
            <a:avLst/>
          </a:prstGeom>
        </p:spPr>
      </p:pic>
    </p:spTree>
    <p:extLst>
      <p:ext uri="{BB962C8B-B14F-4D97-AF65-F5344CB8AC3E}">
        <p14:creationId xmlns:p14="http://schemas.microsoft.com/office/powerpoint/2010/main" val="866257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2697" y="304800"/>
            <a:ext cx="8596668" cy="1223264"/>
          </a:xfrm>
        </p:spPr>
        <p:txBody>
          <a:bodyPr>
            <a:normAutofit/>
          </a:bodyPr>
          <a:lstStyle/>
          <a:p>
            <a:pPr algn="ctr"/>
            <a:r>
              <a:rPr lang="zh-TW" altLang="en-US" sz="5400" dirty="0" smtClean="0"/>
              <a:t>鳥的嘴</a:t>
            </a:r>
            <a:r>
              <a:rPr lang="en-US" altLang="zh-TW" sz="5400" dirty="0" smtClean="0"/>
              <a:t>1</a:t>
            </a:r>
            <a:endParaRPr lang="zh-TW" altLang="en-US" sz="5400" dirty="0"/>
          </a:p>
        </p:txBody>
      </p:sp>
      <p:sp>
        <p:nvSpPr>
          <p:cNvPr id="9" name="Rectangle 4"/>
          <p:cNvSpPr>
            <a:spLocks noGrp="1" noChangeArrowheads="1"/>
          </p:cNvSpPr>
          <p:nvPr>
            <p:ph sz="half" idx="1"/>
          </p:nvPr>
        </p:nvSpPr>
        <p:spPr bwMode="auto">
          <a:xfrm>
            <a:off x="1521225" y="5638152"/>
            <a:ext cx="4502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None/>
              <a:tabLst>
                <a:tab pos="228600" algn="l"/>
              </a:tabLst>
            </a:pPr>
            <a:r>
              <a:rPr kumimoji="0" lang="zh-TW" altLang="en-US" sz="2800" b="0" i="0" u="none" strike="noStrike" cap="none" normalizeH="0" baseline="0" dirty="0" smtClean="0">
                <a:ln>
                  <a:noFill/>
                </a:ln>
                <a:solidFill>
                  <a:schemeClr val="bg2">
                    <a:lumMod val="25000"/>
                  </a:schemeClr>
                </a:solidFill>
                <a:effectLst/>
                <a:latin typeface="標楷體" panose="03000509000000000000" pitchFamily="65" charset="-120"/>
                <a:ea typeface="標楷體" panose="03000509000000000000" pitchFamily="65" charset="-120"/>
              </a:rPr>
              <a:t>琵鷺嘴：適於左右犁水。   </a:t>
            </a:r>
            <a:endParaRPr kumimoji="0" lang="zh-TW" altLang="en-US" sz="2800" b="0" i="0" u="none" strike="noStrike" cap="none" normalizeH="0" baseline="0" dirty="0" smtClean="0">
              <a:ln>
                <a:noFill/>
              </a:ln>
              <a:solidFill>
                <a:schemeClr val="bg2">
                  <a:lumMod val="25000"/>
                </a:schemeClr>
              </a:solidFill>
              <a:effectLst/>
            </a:endParaRPr>
          </a:p>
        </p:txBody>
      </p:sp>
      <p:sp>
        <p:nvSpPr>
          <p:cNvPr id="12" name="內容版面配置區 11"/>
          <p:cNvSpPr>
            <a:spLocks noGrp="1"/>
          </p:cNvSpPr>
          <p:nvPr>
            <p:ph sz="half" idx="2"/>
          </p:nvPr>
        </p:nvSpPr>
        <p:spPr>
          <a:xfrm>
            <a:off x="7443555" y="5558605"/>
            <a:ext cx="4184034" cy="1093805"/>
          </a:xfrm>
        </p:spPr>
        <p:txBody>
          <a:bodyPr/>
          <a:lstStyle/>
          <a:p>
            <a:pPr marL="0" indent="0">
              <a:buNone/>
            </a:pPr>
            <a:r>
              <a:rPr lang="zh-TW" altLang="en-US" sz="2800" dirty="0">
                <a:solidFill>
                  <a:schemeClr val="bg2">
                    <a:lumMod val="25000"/>
                  </a:schemeClr>
                </a:solidFill>
                <a:latin typeface="標楷體" panose="03000509000000000000" pitchFamily="65" charset="-120"/>
                <a:ea typeface="標楷體" panose="03000509000000000000" pitchFamily="65" charset="-120"/>
              </a:rPr>
              <a:t>鷺嘴：適於捕捉魚類。 </a:t>
            </a:r>
            <a:endParaRPr lang="en-US" altLang="zh-TW" sz="2800" dirty="0">
              <a:solidFill>
                <a:schemeClr val="bg2">
                  <a:lumMod val="25000"/>
                </a:schemeClr>
              </a:solidFill>
            </a:endParaRPr>
          </a:p>
          <a:p>
            <a:endParaRPr lang="zh-TW" altLang="en-US" sz="2800" dirty="0"/>
          </a:p>
        </p:txBody>
      </p:sp>
      <p:pic>
        <p:nvPicPr>
          <p:cNvPr id="10" name="圖片 9"/>
          <p:cNvPicPr>
            <a:picLocks noChangeAspect="1"/>
          </p:cNvPicPr>
          <p:nvPr/>
        </p:nvPicPr>
        <p:blipFill rotWithShape="1">
          <a:blip r:embed="rId2">
            <a:extLst>
              <a:ext uri="{28A0092B-C50C-407E-A947-70E740481C1C}">
                <a14:useLocalDpi xmlns:a14="http://schemas.microsoft.com/office/drawing/2010/main" val="0"/>
              </a:ext>
            </a:extLst>
          </a:blip>
          <a:srcRect l="8888" t="6435" r="15351" b="6435"/>
          <a:stretch/>
        </p:blipFill>
        <p:spPr>
          <a:xfrm>
            <a:off x="7658099" y="971334"/>
            <a:ext cx="3754947" cy="4425473"/>
          </a:xfrm>
          <a:prstGeom prst="rect">
            <a:avLst/>
          </a:prstGeom>
        </p:spPr>
      </p:pic>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04" y="1641236"/>
            <a:ext cx="5643618" cy="3755571"/>
          </a:xfrm>
          <a:prstGeom prst="rect">
            <a:avLst/>
          </a:prstGeom>
        </p:spPr>
      </p:pic>
    </p:spTree>
    <p:extLst>
      <p:ext uri="{BB962C8B-B14F-4D97-AF65-F5344CB8AC3E}">
        <p14:creationId xmlns:p14="http://schemas.microsoft.com/office/powerpoint/2010/main" val="2366206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55019" y="217237"/>
            <a:ext cx="8596668" cy="1320800"/>
          </a:xfrm>
        </p:spPr>
        <p:txBody>
          <a:bodyPr>
            <a:normAutofit/>
          </a:bodyPr>
          <a:lstStyle/>
          <a:p>
            <a:pPr algn="ctr"/>
            <a:r>
              <a:rPr lang="zh-TW" altLang="en-US" sz="5400" dirty="0" smtClean="0">
                <a:solidFill>
                  <a:srgbClr val="00B0F0"/>
                </a:solidFill>
                <a:latin typeface="標楷體" panose="03000509000000000000" pitchFamily="65" charset="-120"/>
                <a:ea typeface="標楷體" panose="03000509000000000000" pitchFamily="65" charset="-120"/>
              </a:rPr>
              <a:t>鳥的嘴</a:t>
            </a:r>
            <a:r>
              <a:rPr lang="en-US" altLang="zh-TW" sz="5400" dirty="0" smtClean="0">
                <a:solidFill>
                  <a:srgbClr val="00B0F0"/>
                </a:solidFill>
                <a:latin typeface="標楷體" panose="03000509000000000000" pitchFamily="65" charset="-120"/>
                <a:ea typeface="標楷體" panose="03000509000000000000" pitchFamily="65" charset="-120"/>
              </a:rPr>
              <a:t>2</a:t>
            </a:r>
            <a:endParaRPr lang="zh-TW" altLang="en-US" sz="5400" dirty="0"/>
          </a:p>
        </p:txBody>
      </p:sp>
      <p:sp>
        <p:nvSpPr>
          <p:cNvPr id="3" name="內容版面配置區 2"/>
          <p:cNvSpPr>
            <a:spLocks noGrp="1"/>
          </p:cNvSpPr>
          <p:nvPr>
            <p:ph sz="half" idx="1"/>
          </p:nvPr>
        </p:nvSpPr>
        <p:spPr>
          <a:xfrm>
            <a:off x="644677" y="5480957"/>
            <a:ext cx="5115534" cy="1028489"/>
          </a:xfrm>
        </p:spPr>
        <p:txBody>
          <a:bodyPr>
            <a:normAutofit/>
          </a:bodyPr>
          <a:lstStyle/>
          <a:p>
            <a:r>
              <a:rPr lang="zh-TW" altLang="en-US" sz="2800" dirty="0" smtClean="0">
                <a:solidFill>
                  <a:schemeClr val="bg2">
                    <a:lumMod val="25000"/>
                  </a:schemeClr>
                </a:solidFill>
                <a:latin typeface="標楷體" panose="03000509000000000000" pitchFamily="65" charset="-120"/>
                <a:ea typeface="標楷體" panose="03000509000000000000" pitchFamily="65" charset="-120"/>
              </a:rPr>
              <a:t>鷸</a:t>
            </a:r>
            <a:r>
              <a:rPr lang="zh-TW" altLang="en-US" sz="2800" dirty="0">
                <a:solidFill>
                  <a:schemeClr val="bg2">
                    <a:lumMod val="25000"/>
                  </a:schemeClr>
                </a:solidFill>
                <a:latin typeface="標楷體" panose="03000509000000000000" pitchFamily="65" charset="-120"/>
                <a:ea typeface="標楷體" panose="03000509000000000000" pitchFamily="65" charset="-120"/>
              </a:rPr>
              <a:t>嘴：適於泥中探</a:t>
            </a:r>
            <a:r>
              <a:rPr lang="zh-TW" altLang="en-US" sz="2800" dirty="0" smtClean="0">
                <a:solidFill>
                  <a:schemeClr val="bg2">
                    <a:lumMod val="25000"/>
                  </a:schemeClr>
                </a:solidFill>
                <a:latin typeface="標楷體" panose="03000509000000000000" pitchFamily="65" charset="-120"/>
                <a:ea typeface="標楷體" panose="03000509000000000000" pitchFamily="65" charset="-120"/>
              </a:rPr>
              <a:t>食。</a:t>
            </a:r>
            <a:endParaRPr lang="zh-TW" altLang="en-US" sz="2800" dirty="0">
              <a:solidFill>
                <a:schemeClr val="bg2">
                  <a:lumMod val="25000"/>
                </a:schemeClr>
              </a:solidFill>
            </a:endParaRPr>
          </a:p>
          <a:p>
            <a:endParaRPr lang="en-US" altLang="zh-TW" dirty="0"/>
          </a:p>
        </p:txBody>
      </p:sp>
      <p:sp>
        <p:nvSpPr>
          <p:cNvPr id="6" name="內容版面配置區 5"/>
          <p:cNvSpPr>
            <a:spLocks noGrp="1"/>
          </p:cNvSpPr>
          <p:nvPr>
            <p:ph sz="half" idx="2"/>
          </p:nvPr>
        </p:nvSpPr>
        <p:spPr>
          <a:xfrm>
            <a:off x="6561499" y="5736763"/>
            <a:ext cx="4184034" cy="1083133"/>
          </a:xfrm>
        </p:spPr>
        <p:txBody>
          <a:bodyPr>
            <a:normAutofit/>
          </a:bodyPr>
          <a:lstStyle/>
          <a:p>
            <a:r>
              <a:rPr lang="zh-TW" altLang="en-US" sz="2800" dirty="0">
                <a:solidFill>
                  <a:schemeClr val="bg2">
                    <a:lumMod val="25000"/>
                  </a:schemeClr>
                </a:solidFill>
                <a:latin typeface="標楷體" panose="03000509000000000000" pitchFamily="65" charset="-120"/>
                <a:ea typeface="標楷體" panose="03000509000000000000" pitchFamily="65" charset="-120"/>
              </a:rPr>
              <a:t>鴨嘴：適於濾水進食。</a:t>
            </a:r>
            <a:endParaRPr lang="en-US" altLang="zh-TW" sz="2800" dirty="0">
              <a:solidFill>
                <a:schemeClr val="bg2">
                  <a:lumMod val="25000"/>
                </a:schemeClr>
              </a:solidFill>
              <a:latin typeface="標楷體" panose="03000509000000000000" pitchFamily="65" charset="-120"/>
              <a:ea typeface="標楷體" panose="03000509000000000000" pitchFamily="65" charset="-120"/>
            </a:endParaRPr>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486" y="1831947"/>
            <a:ext cx="5081925" cy="364901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67" y="1831946"/>
            <a:ext cx="5115534" cy="3409523"/>
          </a:xfrm>
          <a:prstGeom prst="rect">
            <a:avLst/>
          </a:prstGeom>
        </p:spPr>
      </p:pic>
    </p:spTree>
    <p:extLst>
      <p:ext uri="{BB962C8B-B14F-4D97-AF65-F5344CB8AC3E}">
        <p14:creationId xmlns:p14="http://schemas.microsoft.com/office/powerpoint/2010/main" val="191443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97753" y="162956"/>
            <a:ext cx="8596668" cy="1320800"/>
          </a:xfrm>
        </p:spPr>
        <p:txBody>
          <a:bodyPr>
            <a:normAutofit/>
          </a:bodyPr>
          <a:lstStyle/>
          <a:p>
            <a:pPr algn="ctr"/>
            <a:r>
              <a:rPr lang="zh-TW" altLang="en-US" sz="5400" dirty="0" smtClean="0"/>
              <a:t>鳥的嘴</a:t>
            </a:r>
            <a:r>
              <a:rPr lang="en-US" altLang="zh-TW" sz="5400" dirty="0" smtClean="0"/>
              <a:t>3</a:t>
            </a:r>
            <a:endParaRPr lang="zh-TW" altLang="en-US" sz="5400" dirty="0"/>
          </a:p>
        </p:txBody>
      </p:sp>
      <p:sp>
        <p:nvSpPr>
          <p:cNvPr id="3" name="內容版面配置區 2"/>
          <p:cNvSpPr>
            <a:spLocks noGrp="1"/>
          </p:cNvSpPr>
          <p:nvPr>
            <p:ph sz="half" idx="1"/>
          </p:nvPr>
        </p:nvSpPr>
        <p:spPr>
          <a:xfrm>
            <a:off x="1083346" y="5369285"/>
            <a:ext cx="5644025" cy="1921723"/>
          </a:xfrm>
        </p:spPr>
        <p:txBody>
          <a:bodyPr>
            <a:normAutofit/>
          </a:bodyPr>
          <a:lstStyle/>
          <a:p>
            <a:r>
              <a:rPr lang="zh-TW" altLang="en-US" sz="2800" dirty="0" smtClean="0"/>
              <a:t>鷹嘴</a:t>
            </a:r>
            <a:r>
              <a:rPr lang="en-US" altLang="zh-TW" sz="2800" dirty="0" smtClean="0"/>
              <a:t>:</a:t>
            </a:r>
            <a:r>
              <a:rPr lang="zh-TW" altLang="en-US" sz="2800" dirty="0">
                <a:solidFill>
                  <a:schemeClr val="bg2">
                    <a:lumMod val="10000"/>
                  </a:schemeClr>
                </a:solidFill>
                <a:latin typeface="標楷體" panose="03000509000000000000" pitchFamily="65" charset="-120"/>
                <a:ea typeface="標楷體" panose="03000509000000000000" pitchFamily="65" charset="-120"/>
              </a:rPr>
              <a:t>適於撕肉進食。 </a:t>
            </a:r>
            <a:endParaRPr lang="en-US" altLang="zh-TW" sz="2800" dirty="0"/>
          </a:p>
        </p:txBody>
      </p:sp>
      <p:sp>
        <p:nvSpPr>
          <p:cNvPr id="6" name="內容版面配置區 5"/>
          <p:cNvSpPr>
            <a:spLocks noGrp="1"/>
          </p:cNvSpPr>
          <p:nvPr>
            <p:ph sz="half" idx="2"/>
          </p:nvPr>
        </p:nvSpPr>
        <p:spPr>
          <a:xfrm>
            <a:off x="7266214" y="5603272"/>
            <a:ext cx="4517572" cy="1453751"/>
          </a:xfrm>
        </p:spPr>
        <p:txBody>
          <a:bodyPr/>
          <a:lstStyle/>
          <a:p>
            <a:r>
              <a:rPr lang="zh-TW" altLang="en-US" sz="2800" dirty="0"/>
              <a:t>啄木鳥嘴</a:t>
            </a:r>
            <a:r>
              <a:rPr lang="en-US" altLang="zh-TW" sz="2800" dirty="0"/>
              <a:t>:</a:t>
            </a:r>
            <a:r>
              <a:rPr lang="zh-TW" altLang="en-US" sz="2800" dirty="0">
                <a:solidFill>
                  <a:schemeClr val="bg2">
                    <a:lumMod val="10000"/>
                  </a:schemeClr>
                </a:solidFill>
                <a:latin typeface="標楷體" panose="03000509000000000000" pitchFamily="65" charset="-120"/>
                <a:ea typeface="標楷體" panose="03000509000000000000" pitchFamily="65" charset="-120"/>
              </a:rPr>
              <a:t>適於鑿木啄食。 </a:t>
            </a:r>
            <a:endParaRPr lang="zh-TW" altLang="en-US" sz="2800" dirty="0">
              <a:solidFill>
                <a:schemeClr val="bg2">
                  <a:lumMod val="10000"/>
                </a:schemeClr>
              </a:solidFill>
            </a:endParaRPr>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00" y="412606"/>
            <a:ext cx="2901043" cy="5025021"/>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t="7346" r="4942"/>
          <a:stretch/>
        </p:blipFill>
        <p:spPr>
          <a:xfrm>
            <a:off x="1083346" y="1463155"/>
            <a:ext cx="5585678" cy="3627507"/>
          </a:xfrm>
          <a:prstGeom prst="rect">
            <a:avLst/>
          </a:prstGeom>
        </p:spPr>
      </p:pic>
    </p:spTree>
    <p:extLst>
      <p:ext uri="{BB962C8B-B14F-4D97-AF65-F5344CB8AC3E}">
        <p14:creationId xmlns:p14="http://schemas.microsoft.com/office/powerpoint/2010/main" val="40001956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smtClean="0">
                <a:solidFill>
                  <a:srgbClr val="00B0F0"/>
                </a:solidFill>
              </a:rPr>
              <a:t>鳥的嘴</a:t>
            </a:r>
            <a:r>
              <a:rPr lang="en-US" altLang="zh-TW" sz="5400" dirty="0" smtClean="0">
                <a:solidFill>
                  <a:srgbClr val="00B0F0"/>
                </a:solidFill>
              </a:rPr>
              <a:t>4</a:t>
            </a:r>
            <a:endParaRPr lang="zh-TW" altLang="en-US" sz="5400" dirty="0">
              <a:solidFill>
                <a:srgbClr val="00B0F0"/>
              </a:solidFill>
            </a:endParaRPr>
          </a:p>
        </p:txBody>
      </p:sp>
      <p:sp>
        <p:nvSpPr>
          <p:cNvPr id="3" name="內容版面配置區 2"/>
          <p:cNvSpPr>
            <a:spLocks noGrp="1"/>
          </p:cNvSpPr>
          <p:nvPr>
            <p:ph sz="half" idx="1"/>
          </p:nvPr>
        </p:nvSpPr>
        <p:spPr>
          <a:xfrm>
            <a:off x="222407" y="5451751"/>
            <a:ext cx="7568596" cy="2309008"/>
          </a:xfrm>
        </p:spPr>
        <p:txBody>
          <a:bodyPr/>
          <a:lstStyle/>
          <a:p>
            <a:pPr marL="0" indent="0" defTabSz="914400" eaLnBrk="0" fontAlgn="base" hangingPunct="0">
              <a:spcBef>
                <a:spcPct val="0"/>
              </a:spcBef>
              <a:spcAft>
                <a:spcPct val="0"/>
              </a:spcAft>
              <a:buClrTx/>
              <a:buSzTx/>
              <a:buNone/>
              <a:tabLst>
                <a:tab pos="228600" algn="l"/>
              </a:tabLst>
            </a:pPr>
            <a:r>
              <a:rPr lang="zh-TW" altLang="en-US" sz="2800" dirty="0" smtClean="0">
                <a:solidFill>
                  <a:schemeClr val="bg2">
                    <a:lumMod val="10000"/>
                  </a:schemeClr>
                </a:solidFill>
                <a:latin typeface="標楷體" panose="03000509000000000000" pitchFamily="65" charset="-120"/>
                <a:ea typeface="標楷體" panose="03000509000000000000" pitchFamily="65" charset="-120"/>
              </a:rPr>
              <a:t>鶯嘴：適於捕捉昆蟲    雀</a:t>
            </a:r>
            <a:r>
              <a:rPr lang="zh-TW" altLang="en-US" sz="2800" dirty="0">
                <a:solidFill>
                  <a:schemeClr val="bg2">
                    <a:lumMod val="10000"/>
                  </a:schemeClr>
                </a:solidFill>
                <a:latin typeface="標楷體" panose="03000509000000000000" pitchFamily="65" charset="-120"/>
                <a:ea typeface="標楷體" panose="03000509000000000000" pitchFamily="65" charset="-120"/>
              </a:rPr>
              <a:t>嘴：適於咬碎</a:t>
            </a:r>
            <a:r>
              <a:rPr lang="zh-TW" altLang="en-US" sz="2800" dirty="0" smtClean="0">
                <a:solidFill>
                  <a:schemeClr val="bg2">
                    <a:lumMod val="10000"/>
                  </a:schemeClr>
                </a:solidFill>
                <a:latin typeface="標楷體" panose="03000509000000000000" pitchFamily="65" charset="-120"/>
                <a:ea typeface="標楷體" panose="03000509000000000000" pitchFamily="65" charset="-120"/>
              </a:rPr>
              <a:t>種子</a:t>
            </a:r>
            <a:endParaRPr lang="zh-TW" altLang="en-US" sz="2800" dirty="0">
              <a:solidFill>
                <a:schemeClr val="bg2">
                  <a:lumMod val="10000"/>
                </a:schemeClr>
              </a:solidFill>
            </a:endParaRPr>
          </a:p>
          <a:p>
            <a:pPr marL="0" lvl="0" indent="0" defTabSz="914400" eaLnBrk="0" fontAlgn="base" hangingPunct="0">
              <a:spcBef>
                <a:spcPct val="0"/>
              </a:spcBef>
              <a:spcAft>
                <a:spcPct val="0"/>
              </a:spcAft>
              <a:buClrTx/>
              <a:buSzTx/>
              <a:buNone/>
              <a:tabLst>
                <a:tab pos="228600" algn="l"/>
              </a:tabLst>
            </a:pPr>
            <a:endParaRPr lang="zh-TW" altLang="en-US" sz="2800" dirty="0" smtClean="0">
              <a:solidFill>
                <a:schemeClr val="bg2">
                  <a:lumMod val="10000"/>
                </a:schemeClr>
              </a:solidFill>
            </a:endParaRPr>
          </a:p>
        </p:txBody>
      </p:sp>
      <p:sp>
        <p:nvSpPr>
          <p:cNvPr id="9" name="內容版面配置區 8"/>
          <p:cNvSpPr>
            <a:spLocks noGrp="1"/>
          </p:cNvSpPr>
          <p:nvPr>
            <p:ph sz="half" idx="2"/>
          </p:nvPr>
        </p:nvSpPr>
        <p:spPr>
          <a:xfrm>
            <a:off x="7776949" y="5523014"/>
            <a:ext cx="4184034" cy="2166482"/>
          </a:xfrm>
        </p:spPr>
        <p:txBody>
          <a:bodyPr>
            <a:normAutofit/>
          </a:bodyPr>
          <a:lstStyle/>
          <a:p>
            <a:pPr marL="0" indent="0">
              <a:buNone/>
            </a:pPr>
            <a:r>
              <a:rPr lang="zh-TW" altLang="en-US" sz="2800" dirty="0" smtClean="0">
                <a:solidFill>
                  <a:schemeClr val="bg2">
                    <a:lumMod val="10000"/>
                  </a:schemeClr>
                </a:solidFill>
                <a:latin typeface="標楷體" panose="03000509000000000000" pitchFamily="65" charset="-120"/>
                <a:ea typeface="標楷體" panose="03000509000000000000" pitchFamily="65" charset="-120"/>
              </a:rPr>
              <a:t>   鶲</a:t>
            </a:r>
            <a:r>
              <a:rPr lang="zh-TW" altLang="en-US" sz="2800" dirty="0">
                <a:solidFill>
                  <a:schemeClr val="bg2">
                    <a:lumMod val="10000"/>
                  </a:schemeClr>
                </a:solidFill>
                <a:latin typeface="標楷體" panose="03000509000000000000" pitchFamily="65" charset="-120"/>
                <a:ea typeface="標楷體" panose="03000509000000000000" pitchFamily="65" charset="-120"/>
              </a:rPr>
              <a:t>嘴：適於捕食飛蟲。 </a:t>
            </a:r>
            <a:endParaRPr lang="zh-TW" altLang="en-US" sz="2800" dirty="0">
              <a:solidFill>
                <a:schemeClr val="bg2">
                  <a:lumMod val="10000"/>
                </a:schemeClr>
              </a:solidFill>
            </a:endParaRP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34419" t="26069"/>
          <a:stretch/>
        </p:blipFill>
        <p:spPr>
          <a:xfrm>
            <a:off x="8440796" y="2066558"/>
            <a:ext cx="3520187" cy="3175453"/>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t="4739" r="25317"/>
          <a:stretch/>
        </p:blipFill>
        <p:spPr>
          <a:xfrm>
            <a:off x="283367" y="1863316"/>
            <a:ext cx="3461657" cy="3311611"/>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16423" t="3681"/>
          <a:stretch/>
        </p:blipFill>
        <p:spPr>
          <a:xfrm>
            <a:off x="4083721" y="2133640"/>
            <a:ext cx="3957418" cy="3041287"/>
          </a:xfrm>
          <a:prstGeom prst="rect">
            <a:avLst/>
          </a:prstGeom>
        </p:spPr>
      </p:pic>
    </p:spTree>
    <p:extLst>
      <p:ext uri="{BB962C8B-B14F-4D97-AF65-F5344CB8AC3E}">
        <p14:creationId xmlns:p14="http://schemas.microsoft.com/office/powerpoint/2010/main" val="3426379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smtClean="0"/>
              <a:t>鳥的分</a:t>
            </a:r>
            <a:r>
              <a:rPr lang="zh-TW" altLang="en-US" sz="5400" dirty="0"/>
              <a:t>類</a:t>
            </a:r>
          </a:p>
        </p:txBody>
      </p:sp>
      <p:sp>
        <p:nvSpPr>
          <p:cNvPr id="3" name="內容版面配置區 2"/>
          <p:cNvSpPr>
            <a:spLocks noGrp="1"/>
          </p:cNvSpPr>
          <p:nvPr>
            <p:ph idx="1"/>
          </p:nvPr>
        </p:nvSpPr>
        <p:spPr>
          <a:xfrm>
            <a:off x="3624943" y="2057401"/>
            <a:ext cx="8082643" cy="3983962"/>
          </a:xfrm>
        </p:spPr>
        <p:txBody>
          <a:bodyPr>
            <a:normAutofit/>
          </a:bodyPr>
          <a:lstStyle/>
          <a:p>
            <a:pPr marL="0" indent="0">
              <a:buNone/>
            </a:pPr>
            <a:r>
              <a:rPr lang="zh-TW" altLang="en-US" sz="2800" b="1" dirty="0"/>
              <a:t>依鳥類的生活環境和形體</a:t>
            </a:r>
            <a:r>
              <a:rPr lang="zh-TW" altLang="en-US" sz="2800" b="1" dirty="0" smtClean="0"/>
              <a:t>特徵分</a:t>
            </a:r>
            <a:r>
              <a:rPr lang="zh-TW" altLang="en-US" sz="2800" b="1" dirty="0"/>
              <a:t>類</a:t>
            </a:r>
            <a:endParaRPr lang="en-US" altLang="zh-TW" sz="2800" dirty="0" smtClean="0"/>
          </a:p>
          <a:p>
            <a:pPr marL="0" indent="0">
              <a:buNone/>
            </a:pPr>
            <a:r>
              <a:rPr lang="en-US" altLang="zh-TW" sz="2800" dirty="0" smtClean="0"/>
              <a:t>1.</a:t>
            </a:r>
            <a:r>
              <a:rPr lang="zh-TW" altLang="en-US" sz="2800" dirty="0" smtClean="0"/>
              <a:t>游禽</a:t>
            </a:r>
            <a:endParaRPr lang="en-US" altLang="zh-TW" sz="2800" dirty="0" smtClean="0"/>
          </a:p>
          <a:p>
            <a:pPr marL="0" indent="0">
              <a:buNone/>
            </a:pPr>
            <a:r>
              <a:rPr lang="en-US" altLang="zh-TW" sz="2800" dirty="0" smtClean="0"/>
              <a:t>2.</a:t>
            </a:r>
            <a:r>
              <a:rPr lang="zh-TW" altLang="en-US" sz="2800" dirty="0" smtClean="0"/>
              <a:t>涉禽</a:t>
            </a:r>
            <a:endParaRPr lang="en-US" altLang="zh-TW" sz="2800" dirty="0" smtClean="0"/>
          </a:p>
          <a:p>
            <a:pPr marL="0" indent="0">
              <a:buNone/>
            </a:pPr>
            <a:r>
              <a:rPr lang="en-US" altLang="zh-TW" sz="2800" dirty="0" smtClean="0"/>
              <a:t>3.</a:t>
            </a:r>
            <a:r>
              <a:rPr lang="zh-TW" altLang="en-US" sz="2800" dirty="0" smtClean="0"/>
              <a:t>鳴禽</a:t>
            </a:r>
            <a:endParaRPr lang="en-US" altLang="zh-TW" sz="2800" dirty="0" smtClean="0"/>
          </a:p>
          <a:p>
            <a:pPr marL="0" indent="0">
              <a:buNone/>
            </a:pPr>
            <a:r>
              <a:rPr lang="en-US" altLang="zh-TW" sz="2800" dirty="0" smtClean="0"/>
              <a:t>4.</a:t>
            </a:r>
            <a:r>
              <a:rPr lang="zh-TW" altLang="en-US" sz="2800" dirty="0" smtClean="0"/>
              <a:t>攀禽</a:t>
            </a:r>
            <a:endParaRPr lang="en-US" altLang="zh-TW" sz="2800" dirty="0" smtClean="0"/>
          </a:p>
          <a:p>
            <a:pPr marL="0" indent="0">
              <a:buNone/>
            </a:pPr>
            <a:r>
              <a:rPr lang="en-US" altLang="zh-TW" sz="2800" dirty="0" smtClean="0"/>
              <a:t>5.</a:t>
            </a:r>
            <a:r>
              <a:rPr lang="zh-TW" altLang="en-US" sz="2800" dirty="0" smtClean="0"/>
              <a:t>陸禽</a:t>
            </a:r>
            <a:endParaRPr lang="en-US" altLang="zh-TW" sz="2800" dirty="0" smtClean="0"/>
          </a:p>
          <a:p>
            <a:pPr marL="0" indent="0">
              <a:buNone/>
            </a:pPr>
            <a:r>
              <a:rPr lang="en-US" altLang="zh-TW" sz="2800" dirty="0" smtClean="0"/>
              <a:t>6.</a:t>
            </a:r>
            <a:r>
              <a:rPr lang="zh-TW" altLang="en-US" sz="2800" dirty="0" smtClean="0"/>
              <a:t>猛禽</a:t>
            </a:r>
            <a:endParaRPr lang="zh-TW" altLang="en-US" sz="28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939" y="3523135"/>
            <a:ext cx="2460063" cy="2645229"/>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229" y="3406095"/>
            <a:ext cx="2623556" cy="2635268"/>
          </a:xfrm>
          <a:prstGeom prst="rect">
            <a:avLst/>
          </a:prstGeom>
        </p:spPr>
      </p:pic>
    </p:spTree>
    <p:extLst>
      <p:ext uri="{BB962C8B-B14F-4D97-AF65-F5344CB8AC3E}">
        <p14:creationId xmlns:p14="http://schemas.microsoft.com/office/powerpoint/2010/main" val="37464061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16716" y="299357"/>
            <a:ext cx="8596668" cy="1320800"/>
          </a:xfrm>
        </p:spPr>
        <p:txBody>
          <a:bodyPr>
            <a:normAutofit/>
          </a:bodyPr>
          <a:lstStyle/>
          <a:p>
            <a:pPr algn="ctr"/>
            <a:r>
              <a:rPr lang="zh-TW" altLang="en-US" sz="5400" dirty="0" smtClean="0"/>
              <a:t>游禽</a:t>
            </a:r>
            <a:endParaRPr lang="zh-TW" altLang="en-US" sz="5400" dirty="0"/>
          </a:p>
        </p:txBody>
      </p:sp>
      <p:sp>
        <p:nvSpPr>
          <p:cNvPr id="3" name="內容版面配置區 2"/>
          <p:cNvSpPr>
            <a:spLocks noGrp="1"/>
          </p:cNvSpPr>
          <p:nvPr>
            <p:ph idx="1"/>
          </p:nvPr>
        </p:nvSpPr>
        <p:spPr>
          <a:xfrm>
            <a:off x="391886" y="1338943"/>
            <a:ext cx="11446328" cy="5519057"/>
          </a:xfrm>
        </p:spPr>
        <p:txBody>
          <a:bodyPr/>
          <a:lstStyle/>
          <a:p>
            <a:r>
              <a:rPr lang="zh-TW" altLang="en-US" sz="2800" dirty="0"/>
              <a:t>游禽：可以在水面遊動並主要在水面游弋的鳥類，包括鴨雁類，鷗類等</a:t>
            </a:r>
            <a:r>
              <a:rPr lang="zh-TW" altLang="en-US" sz="2800" dirty="0" smtClean="0"/>
              <a:t>。</a:t>
            </a:r>
            <a:endParaRPr lang="en-US" altLang="zh-TW" sz="2800" dirty="0" smtClean="0"/>
          </a:p>
          <a:p>
            <a:r>
              <a:rPr lang="zh-TW" altLang="en-US" sz="2800" dirty="0" smtClean="0"/>
              <a:t>例如</a:t>
            </a:r>
            <a:r>
              <a:rPr lang="en-US" altLang="zh-TW" sz="2800" dirty="0" smtClean="0"/>
              <a:t>:</a:t>
            </a:r>
            <a:r>
              <a:rPr lang="zh-TW" altLang="en-US" sz="2800" dirty="0" smtClean="0"/>
              <a:t>綠頭鴨、海鷗</a:t>
            </a:r>
            <a:endParaRPr lang="en-US" altLang="zh-TW" sz="2800" dirty="0" smtClean="0"/>
          </a:p>
          <a:p>
            <a:endParaRPr lang="zh-TW" altLang="en-US" sz="2800" dirty="0"/>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49" y="3088205"/>
            <a:ext cx="5272392" cy="3508537"/>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3088205"/>
            <a:ext cx="5740432" cy="3508537"/>
          </a:xfrm>
          <a:prstGeom prst="rect">
            <a:avLst/>
          </a:prstGeom>
        </p:spPr>
      </p:pic>
    </p:spTree>
    <p:extLst>
      <p:ext uri="{BB962C8B-B14F-4D97-AF65-F5344CB8AC3E}">
        <p14:creationId xmlns:p14="http://schemas.microsoft.com/office/powerpoint/2010/main" val="1705058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5637" y="413658"/>
            <a:ext cx="8596668" cy="1320800"/>
          </a:xfrm>
        </p:spPr>
        <p:txBody>
          <a:bodyPr>
            <a:normAutofit/>
          </a:bodyPr>
          <a:lstStyle/>
          <a:p>
            <a:pPr algn="ctr"/>
            <a:r>
              <a:rPr lang="zh-TW" altLang="en-US" sz="5400" dirty="0" smtClean="0"/>
              <a:t>涉禽</a:t>
            </a:r>
            <a:endParaRPr lang="zh-TW" altLang="en-US" sz="5400" dirty="0"/>
          </a:p>
        </p:txBody>
      </p:sp>
      <p:sp>
        <p:nvSpPr>
          <p:cNvPr id="3" name="內容版面配置區 2"/>
          <p:cNvSpPr>
            <a:spLocks noGrp="1"/>
          </p:cNvSpPr>
          <p:nvPr>
            <p:ph idx="1"/>
          </p:nvPr>
        </p:nvSpPr>
        <p:spPr>
          <a:xfrm>
            <a:off x="180415" y="1758045"/>
            <a:ext cx="3918055" cy="4695371"/>
          </a:xfrm>
        </p:spPr>
        <p:txBody>
          <a:bodyPr/>
          <a:lstStyle/>
          <a:p>
            <a:r>
              <a:rPr lang="zh-TW" altLang="en-US" sz="3200" dirty="0" smtClean="0"/>
              <a:t>涉禽：在灘涂濕地涉水活動但多不會游泳，常具有「三長」</a:t>
            </a:r>
            <a:r>
              <a:rPr lang="en-US" altLang="zh-TW" sz="3200" dirty="0" smtClean="0"/>
              <a:t>——</a:t>
            </a:r>
            <a:r>
              <a:rPr lang="zh-TW" altLang="en-US" sz="3200" dirty="0" smtClean="0"/>
              <a:t>腿長、頸長、嘴長的特徵，包括鶴類，鸛類，鴴鷸類等。</a:t>
            </a:r>
            <a:endParaRPr lang="en-US" altLang="zh-TW" sz="3200" dirty="0" smtClean="0"/>
          </a:p>
          <a:p>
            <a:endParaRPr lang="zh-TW" altLang="en-US" sz="28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235" y="1683659"/>
            <a:ext cx="3543962" cy="4615543"/>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628" y="1609274"/>
            <a:ext cx="3834944" cy="4764314"/>
          </a:xfrm>
          <a:prstGeom prst="rect">
            <a:avLst/>
          </a:prstGeom>
        </p:spPr>
      </p:pic>
    </p:spTree>
    <p:extLst>
      <p:ext uri="{BB962C8B-B14F-4D97-AF65-F5344CB8AC3E}">
        <p14:creationId xmlns:p14="http://schemas.microsoft.com/office/powerpoint/2010/main" val="4572869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7191" y="176983"/>
            <a:ext cx="8596668" cy="1320800"/>
          </a:xfrm>
        </p:spPr>
        <p:txBody>
          <a:bodyPr/>
          <a:lstStyle/>
          <a:p>
            <a:pPr algn="ctr"/>
            <a:r>
              <a:rPr lang="zh-TW" altLang="en-US" sz="5400" dirty="0" smtClean="0"/>
              <a:t>鳴禽</a:t>
            </a:r>
            <a:r>
              <a:rPr lang="zh-TW" altLang="en-US" dirty="0" smtClean="0"/>
              <a:t> </a:t>
            </a:r>
            <a:endParaRPr lang="zh-TW" altLang="en-US" dirty="0"/>
          </a:p>
        </p:txBody>
      </p:sp>
      <p:sp>
        <p:nvSpPr>
          <p:cNvPr id="3" name="內容版面配置區 2"/>
          <p:cNvSpPr>
            <a:spLocks noGrp="1"/>
          </p:cNvSpPr>
          <p:nvPr>
            <p:ph idx="1"/>
          </p:nvPr>
        </p:nvSpPr>
        <p:spPr>
          <a:xfrm>
            <a:off x="0" y="1785032"/>
            <a:ext cx="12237637" cy="5415868"/>
          </a:xfrm>
        </p:spPr>
        <p:txBody>
          <a:bodyPr/>
          <a:lstStyle/>
          <a:p>
            <a:r>
              <a:rPr lang="zh-TW" altLang="en-US" sz="2800" dirty="0"/>
              <a:t>鳴禽：即雀形目鳥類，為鳥類中進化程度最高的一個類群。</a:t>
            </a:r>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797" y="2932760"/>
            <a:ext cx="5568043" cy="3712967"/>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383" y="2991286"/>
            <a:ext cx="5393871" cy="3595914"/>
          </a:xfrm>
          <a:prstGeom prst="rect">
            <a:avLst/>
          </a:prstGeom>
        </p:spPr>
      </p:pic>
    </p:spTree>
    <p:extLst>
      <p:ext uri="{BB962C8B-B14F-4D97-AF65-F5344CB8AC3E}">
        <p14:creationId xmlns:p14="http://schemas.microsoft.com/office/powerpoint/2010/main" val="3558331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24830" y="1815"/>
            <a:ext cx="8596668" cy="1320800"/>
          </a:xfrm>
        </p:spPr>
        <p:txBody>
          <a:bodyPr>
            <a:normAutofit/>
          </a:bodyPr>
          <a:lstStyle/>
          <a:p>
            <a:pPr algn="ctr"/>
            <a:r>
              <a:rPr lang="zh-TW" altLang="zh-TW" sz="5400" dirty="0">
                <a:solidFill>
                  <a:schemeClr val="accent1">
                    <a:lumMod val="75000"/>
                  </a:schemeClr>
                </a:solidFill>
                <a:latin typeface="Arial" panose="020B0604020202020204" pitchFamily="34" charset="0"/>
              </a:rPr>
              <a:t>攀禽</a:t>
            </a:r>
            <a:endParaRPr lang="zh-TW" altLang="en-US" sz="5400" dirty="0">
              <a:solidFill>
                <a:schemeClr val="accent1">
                  <a:lumMod val="75000"/>
                </a:schemeClr>
              </a:solidFill>
            </a:endParaRPr>
          </a:p>
        </p:txBody>
      </p:sp>
      <p:sp>
        <p:nvSpPr>
          <p:cNvPr id="3" name="內容版面配置區 2"/>
          <p:cNvSpPr>
            <a:spLocks noGrp="1"/>
          </p:cNvSpPr>
          <p:nvPr>
            <p:ph idx="1"/>
          </p:nvPr>
        </p:nvSpPr>
        <p:spPr>
          <a:xfrm>
            <a:off x="457200" y="898072"/>
            <a:ext cx="4882243" cy="4931229"/>
          </a:xfrm>
        </p:spPr>
        <p:txBody>
          <a:bodyPr/>
          <a:lstStyle/>
          <a:p>
            <a:pPr marL="0" lvl="0" indent="0" defTabSz="914400" eaLnBrk="0" fontAlgn="base" hangingPunct="0">
              <a:spcBef>
                <a:spcPct val="0"/>
              </a:spcBef>
              <a:spcAft>
                <a:spcPct val="0"/>
              </a:spcAft>
              <a:buClrTx/>
              <a:buSzTx/>
              <a:buNone/>
            </a:pPr>
            <a:r>
              <a:rPr lang="zh-TW" altLang="zh-TW" sz="3200" dirty="0">
                <a:solidFill>
                  <a:schemeClr val="tx1"/>
                </a:solidFill>
                <a:latin typeface="Arial" panose="020B0604020202020204" pitchFamily="34" charset="0"/>
              </a:rPr>
              <a:t>攀禽：適應攀援生活的鳥類其趾形多為對趾足或轉趾足，包括啄木鳥、鸚鵡等。 </a:t>
            </a:r>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142" y="1208315"/>
            <a:ext cx="4405554" cy="5355771"/>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899" y="2899627"/>
            <a:ext cx="3675344" cy="3795087"/>
          </a:xfrm>
          <a:prstGeom prst="rect">
            <a:avLst/>
          </a:prstGeom>
        </p:spPr>
      </p:pic>
    </p:spTree>
    <p:extLst>
      <p:ext uri="{BB962C8B-B14F-4D97-AF65-F5344CB8AC3E}">
        <p14:creationId xmlns:p14="http://schemas.microsoft.com/office/powerpoint/2010/main" val="9700808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20774" y="520042"/>
            <a:ext cx="8596668" cy="1320800"/>
          </a:xfrm>
        </p:spPr>
        <p:txBody>
          <a:bodyPr>
            <a:normAutofit/>
          </a:bodyPr>
          <a:lstStyle/>
          <a:p>
            <a:pPr algn="ctr"/>
            <a:r>
              <a:rPr lang="zh-TW" altLang="en-US" sz="5400" dirty="0" smtClean="0"/>
              <a:t>鳥的介紹</a:t>
            </a:r>
            <a:endParaRPr lang="zh-TW" altLang="en-US" sz="5400" dirty="0"/>
          </a:p>
        </p:txBody>
      </p:sp>
      <p:sp>
        <p:nvSpPr>
          <p:cNvPr id="3" name="內容版面配置區 2"/>
          <p:cNvSpPr>
            <a:spLocks noGrp="1"/>
          </p:cNvSpPr>
          <p:nvPr>
            <p:ph idx="1"/>
          </p:nvPr>
        </p:nvSpPr>
        <p:spPr>
          <a:xfrm>
            <a:off x="741411" y="2023137"/>
            <a:ext cx="5142015" cy="5285238"/>
          </a:xfrm>
        </p:spPr>
        <p:txBody>
          <a:bodyPr/>
          <a:lstStyle/>
          <a:p>
            <a:r>
              <a:rPr lang="zh-TW" altLang="en-US" sz="3200" dirty="0"/>
              <a:t>鳥是兩足、恆溫、卵生的脊椎動物，身披羽毛，前肢演化成翅膀，具有堅硬的喙。鳥綱在生物</a:t>
            </a:r>
            <a:r>
              <a:rPr lang="zh-TW" altLang="en-US" sz="3200" dirty="0" smtClean="0"/>
              <a:t>分類學上是</a:t>
            </a:r>
            <a:r>
              <a:rPr lang="zh-TW" altLang="en-US" sz="3200" dirty="0"/>
              <a:t>脊椎動物亞門下的一個綱。因其身體被羽毛覆蓋，中國古代動物學將其統稱為羽蟲。</a:t>
            </a:r>
          </a:p>
          <a:p>
            <a:endParaRPr lang="zh-TW" altLang="en-US" dirty="0"/>
          </a:p>
        </p:txBody>
      </p:sp>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l="2822" t="3389" r="800" b="1038"/>
          <a:stretch/>
        </p:blipFill>
        <p:spPr>
          <a:xfrm>
            <a:off x="6635659" y="2372406"/>
            <a:ext cx="4495001" cy="3431968"/>
          </a:xfrm>
          <a:prstGeom prst="rect">
            <a:avLst/>
          </a:prstGeom>
        </p:spPr>
      </p:pic>
    </p:spTree>
    <p:extLst>
      <p:ext uri="{BB962C8B-B14F-4D97-AF65-F5344CB8AC3E}">
        <p14:creationId xmlns:p14="http://schemas.microsoft.com/office/powerpoint/2010/main" val="34633926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7348" y="457635"/>
            <a:ext cx="8596668" cy="1320800"/>
          </a:xfrm>
        </p:spPr>
        <p:txBody>
          <a:bodyPr>
            <a:normAutofit/>
          </a:bodyPr>
          <a:lstStyle/>
          <a:p>
            <a:pPr algn="ctr"/>
            <a:r>
              <a:rPr lang="zh-TW" altLang="en-US" sz="5400" dirty="0" smtClean="0"/>
              <a:t>陸禽</a:t>
            </a:r>
            <a:endParaRPr lang="zh-TW" altLang="en-US" sz="5400" dirty="0"/>
          </a:p>
        </p:txBody>
      </p:sp>
      <p:sp>
        <p:nvSpPr>
          <p:cNvPr id="3" name="內容版面配置區 2"/>
          <p:cNvSpPr>
            <a:spLocks noGrp="1"/>
          </p:cNvSpPr>
          <p:nvPr>
            <p:ph idx="1"/>
          </p:nvPr>
        </p:nvSpPr>
        <p:spPr>
          <a:xfrm>
            <a:off x="585215" y="2334986"/>
            <a:ext cx="4297027" cy="4833257"/>
          </a:xfrm>
        </p:spPr>
        <p:txBody>
          <a:bodyPr/>
          <a:lstStyle/>
          <a:p>
            <a:pPr marL="0" lvl="0" indent="0" defTabSz="914400" eaLnBrk="0" fontAlgn="base" hangingPunct="0">
              <a:spcBef>
                <a:spcPct val="0"/>
              </a:spcBef>
              <a:spcAft>
                <a:spcPct val="0"/>
              </a:spcAft>
              <a:buClrTx/>
              <a:buSzTx/>
              <a:buNone/>
            </a:pPr>
            <a:r>
              <a:rPr lang="zh-TW" altLang="zh-TW" sz="2800" dirty="0">
                <a:solidFill>
                  <a:schemeClr val="tx1"/>
                </a:solidFill>
                <a:latin typeface="Arial" panose="020B0604020202020204" pitchFamily="34" charset="0"/>
              </a:rPr>
              <a:t>陸禽：生活在地面的鳥類，其體態特徵適合在地面行走，常飛行能力不強，包括雉類、鶉類和鳩鴿類等。 </a:t>
            </a:r>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584" y="2122714"/>
            <a:ext cx="5384472" cy="4033157"/>
          </a:xfrm>
          <a:prstGeom prst="rect">
            <a:avLst/>
          </a:prstGeom>
        </p:spPr>
      </p:pic>
    </p:spTree>
    <p:extLst>
      <p:ext uri="{BB962C8B-B14F-4D97-AF65-F5344CB8AC3E}">
        <p14:creationId xmlns:p14="http://schemas.microsoft.com/office/powerpoint/2010/main" val="31037685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smtClean="0"/>
              <a:t>猛禽</a:t>
            </a:r>
            <a:endParaRPr lang="zh-TW" altLang="en-US" sz="5400" dirty="0"/>
          </a:p>
        </p:txBody>
      </p:sp>
      <p:sp>
        <p:nvSpPr>
          <p:cNvPr id="3" name="內容版面配置區 2"/>
          <p:cNvSpPr>
            <a:spLocks noGrp="1"/>
          </p:cNvSpPr>
          <p:nvPr>
            <p:ph idx="1"/>
          </p:nvPr>
        </p:nvSpPr>
        <p:spPr>
          <a:xfrm>
            <a:off x="293914" y="2160589"/>
            <a:ext cx="5192485" cy="4697411"/>
          </a:xfrm>
        </p:spPr>
        <p:txBody>
          <a:bodyPr/>
          <a:lstStyle/>
          <a:p>
            <a:r>
              <a:rPr lang="zh-TW" altLang="zh-TW" sz="2800" dirty="0">
                <a:solidFill>
                  <a:schemeClr val="tx1"/>
                </a:solidFill>
                <a:latin typeface="Arial" panose="020B0604020202020204" pitchFamily="34" charset="0"/>
              </a:rPr>
              <a:t>猛禽：以其他動物為食物的鳥類，具有適應捕獵生活的特徵如銳利的腳爪和喙，敏銳的視覺，主要包括鷹、隼、鷂、鶚、鵟、鴞等。 </a:t>
            </a:r>
            <a:endParaRPr lang="en-US" altLang="zh-TW" sz="2800" dirty="0" smtClean="0">
              <a:solidFill>
                <a:schemeClr val="tx1"/>
              </a:solidFill>
              <a:latin typeface="Arial" panose="020B0604020202020204" pitchFamily="34" charset="0"/>
            </a:endParaRPr>
          </a:p>
          <a:p>
            <a:endParaRPr lang="zh-TW" altLang="zh-TW" sz="2800" dirty="0">
              <a:solidFill>
                <a:schemeClr val="tx1"/>
              </a:solidFill>
              <a:latin typeface="Arial" panose="020B0604020202020204" pitchFamily="34" charset="0"/>
            </a:endParaRPr>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6631" y="1930400"/>
            <a:ext cx="5328556" cy="3520653"/>
          </a:xfrm>
          <a:prstGeom prst="rect">
            <a:avLst/>
          </a:prstGeom>
        </p:spPr>
      </p:pic>
    </p:spTree>
    <p:extLst>
      <p:ext uri="{BB962C8B-B14F-4D97-AF65-F5344CB8AC3E}">
        <p14:creationId xmlns:p14="http://schemas.microsoft.com/office/powerpoint/2010/main" val="36571616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5647" y="136072"/>
            <a:ext cx="8596668" cy="1320800"/>
          </a:xfrm>
        </p:spPr>
        <p:txBody>
          <a:bodyPr>
            <a:normAutofit/>
          </a:bodyPr>
          <a:lstStyle/>
          <a:p>
            <a:pPr algn="ctr"/>
            <a:r>
              <a:rPr lang="zh-TW" altLang="en-US" sz="5400" dirty="0" smtClean="0"/>
              <a:t>分組行動：動物園鳥園區</a:t>
            </a:r>
            <a:endParaRPr lang="zh-TW" altLang="en-US" sz="5400" dirty="0"/>
          </a:p>
        </p:txBody>
      </p:sp>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19254" t="2926" r="7016" b="3972"/>
          <a:stretch/>
        </p:blipFill>
        <p:spPr>
          <a:xfrm>
            <a:off x="1479031" y="1267969"/>
            <a:ext cx="8676905" cy="5264844"/>
          </a:xfrm>
        </p:spPr>
      </p:pic>
    </p:spTree>
    <p:extLst>
      <p:ext uri="{BB962C8B-B14F-4D97-AF65-F5344CB8AC3E}">
        <p14:creationId xmlns:p14="http://schemas.microsoft.com/office/powerpoint/2010/main" val="341509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35" y="210095"/>
            <a:ext cx="9900293" cy="6370319"/>
          </a:xfrm>
          <a:prstGeom prst="rect">
            <a:avLst/>
          </a:prstGeom>
        </p:spPr>
      </p:pic>
    </p:spTree>
    <p:extLst>
      <p:ext uri="{BB962C8B-B14F-4D97-AF65-F5344CB8AC3E}">
        <p14:creationId xmlns:p14="http://schemas.microsoft.com/office/powerpoint/2010/main" val="21676308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55835" y="426721"/>
            <a:ext cx="7766936" cy="963386"/>
          </a:xfrm>
        </p:spPr>
        <p:txBody>
          <a:bodyPr/>
          <a:lstStyle/>
          <a:p>
            <a:pPr algn="ctr"/>
            <a:r>
              <a:rPr lang="zh-TW" altLang="en-US" dirty="0" smtClean="0"/>
              <a:t>鳥園區</a:t>
            </a:r>
            <a:endParaRPr lang="zh-TW" altLang="en-US" dirty="0"/>
          </a:p>
        </p:txBody>
      </p:sp>
      <p:sp>
        <p:nvSpPr>
          <p:cNvPr id="3" name="副標題 2"/>
          <p:cNvSpPr>
            <a:spLocks noGrp="1"/>
          </p:cNvSpPr>
          <p:nvPr>
            <p:ph type="subTitle" idx="1"/>
          </p:nvPr>
        </p:nvSpPr>
        <p:spPr>
          <a:xfrm>
            <a:off x="669472" y="1670523"/>
            <a:ext cx="10303328" cy="3828069"/>
          </a:xfrm>
        </p:spPr>
        <p:txBody>
          <a:bodyPr>
            <a:normAutofit/>
          </a:bodyPr>
          <a:lstStyle/>
          <a:p>
            <a:pPr algn="l"/>
            <a:r>
              <a:rPr lang="zh-TW" altLang="en-US" sz="2800" dirty="0"/>
              <a:t>鳥園區包括鳥類形態區、雉類與珍禽區、鶴園、鸚鵡房、生態鳥園及水禽區，可以觀察到住在不同棲息地的鳥類，是都會環境中難得的賞鳥據點</a:t>
            </a:r>
            <a:r>
              <a:rPr lang="zh-TW" altLang="en-US" sz="2800" dirty="0" smtClean="0"/>
              <a:t>。生態鳥園區裡面還有很多種鳥在樹上停下</a:t>
            </a:r>
            <a:r>
              <a:rPr lang="en-US" altLang="zh-TW" sz="2800" dirty="0" smtClean="0"/>
              <a:t>;</a:t>
            </a:r>
            <a:r>
              <a:rPr lang="zh-TW" altLang="en-US" sz="2800" dirty="0" smtClean="0"/>
              <a:t>在你的頭上低空飛過</a:t>
            </a:r>
            <a:r>
              <a:rPr lang="en-US" altLang="zh-TW" sz="2800" dirty="0" smtClean="0"/>
              <a:t>;</a:t>
            </a:r>
            <a:r>
              <a:rPr lang="zh-TW" altLang="en-US" sz="2800" dirty="0" smtClean="0"/>
              <a:t>甚至停在離你很近的建築或者地面上。</a:t>
            </a:r>
            <a:endParaRPr lang="en-US" altLang="zh-TW" sz="2800" dirty="0" smtClean="0"/>
          </a:p>
          <a:p>
            <a:pPr algn="l"/>
            <a:r>
              <a:rPr lang="zh-TW" altLang="en-US" sz="2800" dirty="0" smtClean="0"/>
              <a:t>鳥園的開放時間</a:t>
            </a:r>
            <a:r>
              <a:rPr lang="en-US" altLang="zh-TW" sz="2800" dirty="0" smtClean="0"/>
              <a:t>:9:00~16:30</a:t>
            </a:r>
          </a:p>
        </p:txBody>
      </p:sp>
    </p:spTree>
    <p:extLst>
      <p:ext uri="{BB962C8B-B14F-4D97-AF65-F5344CB8AC3E}">
        <p14:creationId xmlns:p14="http://schemas.microsoft.com/office/powerpoint/2010/main" val="693377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645751" y="435864"/>
            <a:ext cx="7766936" cy="865414"/>
          </a:xfrm>
        </p:spPr>
        <p:txBody>
          <a:bodyPr/>
          <a:lstStyle/>
          <a:p>
            <a:pPr algn="ctr"/>
            <a:r>
              <a:rPr lang="zh-TW" altLang="en-US" dirty="0" smtClean="0"/>
              <a:t>鳥園</a:t>
            </a:r>
            <a:r>
              <a:rPr lang="en-US" altLang="zh-TW" dirty="0" smtClean="0"/>
              <a:t>(</a:t>
            </a:r>
            <a:r>
              <a:rPr lang="zh-TW" altLang="en-US" dirty="0" smtClean="0"/>
              <a:t>青鸞</a:t>
            </a:r>
            <a:r>
              <a:rPr lang="en-US" altLang="zh-TW" dirty="0" smtClean="0"/>
              <a:t>)</a:t>
            </a:r>
            <a:endParaRPr lang="zh-TW" altLang="en-US" dirty="0"/>
          </a:p>
        </p:txBody>
      </p:sp>
      <p:sp>
        <p:nvSpPr>
          <p:cNvPr id="3" name="副標題 2"/>
          <p:cNvSpPr>
            <a:spLocks noGrp="1"/>
          </p:cNvSpPr>
          <p:nvPr>
            <p:ph type="subTitle" idx="1"/>
          </p:nvPr>
        </p:nvSpPr>
        <p:spPr>
          <a:xfrm>
            <a:off x="1085088" y="1499616"/>
            <a:ext cx="5084064" cy="5230367"/>
          </a:xfrm>
        </p:spPr>
        <p:txBody>
          <a:bodyPr>
            <a:normAutofit fontScale="62500" lnSpcReduction="20000"/>
          </a:bodyPr>
          <a:lstStyle/>
          <a:p>
            <a:pPr algn="l"/>
            <a:r>
              <a:rPr lang="zh-TW" altLang="en-US" sz="3800" dirty="0" smtClean="0">
                <a:solidFill>
                  <a:schemeClr val="tx1">
                    <a:lumMod val="95000"/>
                    <a:lumOff val="5000"/>
                  </a:schemeClr>
                </a:solidFill>
              </a:rPr>
              <a:t>在</a:t>
            </a:r>
            <a:r>
              <a:rPr lang="zh-TW" altLang="en-US" sz="3800" dirty="0">
                <a:solidFill>
                  <a:schemeClr val="tx1">
                    <a:lumMod val="95000"/>
                    <a:lumOff val="5000"/>
                  </a:schemeClr>
                </a:solidFill>
              </a:rPr>
              <a:t>亞洲一些地區被</a:t>
            </a:r>
            <a:r>
              <a:rPr lang="zh-TW" altLang="en-US" sz="3800" dirty="0" smtClean="0">
                <a:solidFill>
                  <a:schemeClr val="tx1">
                    <a:lumMod val="95000"/>
                    <a:lumOff val="5000"/>
                  </a:schemeClr>
                </a:solidFill>
              </a:rPr>
              <a:t>認為是</a:t>
            </a:r>
            <a:r>
              <a:rPr lang="zh-TW" altLang="en-US" sz="3800" dirty="0">
                <a:solidFill>
                  <a:schemeClr val="tx1">
                    <a:lumMod val="95000"/>
                    <a:lumOff val="5000"/>
                  </a:schemeClr>
                </a:solidFill>
              </a:rPr>
              <a:t>鳳凰</a:t>
            </a:r>
            <a:r>
              <a:rPr lang="zh-TW" altLang="en-US" sz="3800" dirty="0" smtClean="0">
                <a:solidFill>
                  <a:schemeClr val="tx1">
                    <a:lumMod val="95000"/>
                    <a:lumOff val="5000"/>
                  </a:schemeClr>
                </a:solidFill>
              </a:rPr>
              <a:t>。</a:t>
            </a:r>
            <a:endParaRPr lang="en-US" altLang="zh-TW" sz="3800" dirty="0" smtClean="0">
              <a:solidFill>
                <a:schemeClr val="tx1">
                  <a:lumMod val="95000"/>
                  <a:lumOff val="5000"/>
                </a:schemeClr>
              </a:solidFill>
            </a:endParaRPr>
          </a:p>
          <a:p>
            <a:pPr algn="l"/>
            <a:r>
              <a:rPr lang="zh-TW" altLang="en-US" sz="3800" dirty="0" smtClean="0">
                <a:solidFill>
                  <a:schemeClr val="tx1">
                    <a:lumMod val="95000"/>
                    <a:lumOff val="5000"/>
                  </a:schemeClr>
                </a:solidFill>
              </a:rPr>
              <a:t>會</a:t>
            </a:r>
            <a:r>
              <a:rPr lang="zh-TW" altLang="en-US" sz="3800" dirty="0">
                <a:solidFill>
                  <a:schemeClr val="tx1">
                    <a:lumMod val="95000"/>
                    <a:lumOff val="5000"/>
                  </a:schemeClr>
                </a:solidFill>
              </a:rPr>
              <a:t>於早上及晚上在底層</a:t>
            </a:r>
            <a:r>
              <a:rPr lang="zh-TW" altLang="en-US" sz="3800" dirty="0" smtClean="0">
                <a:solidFill>
                  <a:schemeClr val="tx1">
                    <a:lumMod val="95000"/>
                    <a:lumOff val="5000"/>
                  </a:schemeClr>
                </a:solidFill>
              </a:rPr>
              <a:t>覓食，雌雞</a:t>
            </a:r>
            <a:endParaRPr lang="en-US" altLang="zh-TW" sz="3800" dirty="0" smtClean="0">
              <a:solidFill>
                <a:schemeClr val="tx1">
                  <a:lumMod val="95000"/>
                  <a:lumOff val="5000"/>
                </a:schemeClr>
              </a:solidFill>
            </a:endParaRPr>
          </a:p>
          <a:p>
            <a:pPr algn="l"/>
            <a:r>
              <a:rPr lang="zh-TW" altLang="en-US" sz="3800" dirty="0" smtClean="0">
                <a:solidFill>
                  <a:schemeClr val="tx1">
                    <a:lumMod val="95000"/>
                    <a:lumOff val="5000"/>
                  </a:schemeClr>
                </a:solidFill>
              </a:rPr>
              <a:t>每次</a:t>
            </a:r>
            <a:r>
              <a:rPr lang="zh-TW" altLang="en-US" sz="3800" dirty="0">
                <a:solidFill>
                  <a:schemeClr val="tx1">
                    <a:lumMod val="95000"/>
                    <a:lumOff val="5000"/>
                  </a:schemeClr>
                </a:solidFill>
              </a:rPr>
              <a:t>只會生</a:t>
            </a:r>
            <a:r>
              <a:rPr lang="en-US" altLang="zh-TW" sz="3800" dirty="0">
                <a:solidFill>
                  <a:schemeClr val="tx1">
                    <a:lumMod val="95000"/>
                    <a:lumOff val="5000"/>
                  </a:schemeClr>
                </a:solidFill>
              </a:rPr>
              <a:t>2</a:t>
            </a:r>
            <a:r>
              <a:rPr lang="zh-TW" altLang="en-US" sz="3800" dirty="0">
                <a:solidFill>
                  <a:schemeClr val="tx1">
                    <a:lumMod val="95000"/>
                    <a:lumOff val="5000"/>
                  </a:schemeClr>
                </a:solidFill>
              </a:rPr>
              <a:t>隻蛋</a:t>
            </a:r>
            <a:r>
              <a:rPr lang="zh-TW" altLang="en-US" sz="3800" dirty="0" smtClean="0">
                <a:solidFill>
                  <a:schemeClr val="tx1">
                    <a:lumMod val="95000"/>
                    <a:lumOff val="5000"/>
                  </a:schemeClr>
                </a:solidFill>
              </a:rPr>
              <a:t>。</a:t>
            </a:r>
            <a:endParaRPr lang="en-US" altLang="zh-TW" sz="3800" dirty="0" smtClean="0">
              <a:solidFill>
                <a:schemeClr val="tx1">
                  <a:lumMod val="95000"/>
                  <a:lumOff val="5000"/>
                </a:schemeClr>
              </a:solidFill>
            </a:endParaRPr>
          </a:p>
          <a:p>
            <a:pPr algn="l"/>
            <a:endParaRPr lang="zh-TW" altLang="en-US" sz="3800" dirty="0">
              <a:solidFill>
                <a:schemeClr val="tx1">
                  <a:lumMod val="95000"/>
                  <a:lumOff val="5000"/>
                </a:schemeClr>
              </a:solidFill>
            </a:endParaRPr>
          </a:p>
          <a:p>
            <a:pPr algn="l"/>
            <a:r>
              <a:rPr lang="zh-TW" altLang="en-US" sz="3800" dirty="0" smtClean="0">
                <a:solidFill>
                  <a:schemeClr val="tx1">
                    <a:lumMod val="95000"/>
                    <a:lumOff val="5000"/>
                  </a:schemeClr>
                </a:solidFill>
              </a:rPr>
              <a:t>青鸞並</a:t>
            </a:r>
            <a:r>
              <a:rPr lang="zh-TW" altLang="en-US" sz="3800" dirty="0">
                <a:solidFill>
                  <a:schemeClr val="tx1">
                    <a:lumMod val="95000"/>
                    <a:lumOff val="5000"/>
                  </a:schemeClr>
                </a:solidFill>
              </a:rPr>
              <a:t>不像其他雉科般色彩耀目</a:t>
            </a:r>
            <a:r>
              <a:rPr lang="zh-TW" altLang="en-US" sz="3800" dirty="0" smtClean="0">
                <a:solidFill>
                  <a:schemeClr val="tx1">
                    <a:lumMod val="95000"/>
                    <a:lumOff val="5000"/>
                  </a:schemeClr>
                </a:solidFill>
              </a:rPr>
              <a:t>，</a:t>
            </a:r>
            <a:endParaRPr lang="en-US" altLang="zh-TW" sz="3800" dirty="0" smtClean="0">
              <a:solidFill>
                <a:schemeClr val="tx1">
                  <a:lumMod val="95000"/>
                  <a:lumOff val="5000"/>
                </a:schemeClr>
              </a:solidFill>
            </a:endParaRPr>
          </a:p>
          <a:p>
            <a:pPr algn="l"/>
            <a:r>
              <a:rPr lang="zh-TW" altLang="en-US" sz="3800" dirty="0" smtClean="0">
                <a:solidFill>
                  <a:schemeClr val="tx1">
                    <a:lumMod val="95000"/>
                    <a:lumOff val="5000"/>
                  </a:schemeClr>
                </a:solidFill>
              </a:rPr>
              <a:t>但</a:t>
            </a:r>
            <a:r>
              <a:rPr lang="zh-TW" altLang="en-US" sz="3800" dirty="0">
                <a:solidFill>
                  <a:schemeClr val="tx1">
                    <a:lumMod val="95000"/>
                    <a:lumOff val="5000"/>
                  </a:schemeClr>
                </a:solidFill>
              </a:rPr>
              <a:t>其求愛方式卻十分獨特。</a:t>
            </a:r>
            <a:r>
              <a:rPr lang="zh-TW" altLang="en-US" sz="3800" dirty="0" smtClean="0">
                <a:solidFill>
                  <a:schemeClr val="tx1">
                    <a:lumMod val="95000"/>
                    <a:lumOff val="5000"/>
                  </a:schemeClr>
                </a:solidFill>
              </a:rPr>
              <a:t>雄青鸞</a:t>
            </a:r>
            <a:endParaRPr lang="en-US" altLang="zh-TW" sz="3800" dirty="0" smtClean="0">
              <a:solidFill>
                <a:schemeClr val="tx1">
                  <a:lumMod val="95000"/>
                  <a:lumOff val="5000"/>
                </a:schemeClr>
              </a:solidFill>
            </a:endParaRPr>
          </a:p>
          <a:p>
            <a:pPr algn="l"/>
            <a:r>
              <a:rPr lang="zh-TW" altLang="en-US" sz="3800" dirty="0" smtClean="0">
                <a:solidFill>
                  <a:schemeClr val="tx1">
                    <a:lumMod val="95000"/>
                    <a:lumOff val="5000"/>
                  </a:schemeClr>
                </a:solidFill>
              </a:rPr>
              <a:t>會</a:t>
            </a:r>
            <a:r>
              <a:rPr lang="zh-TW" altLang="en-US" sz="3800" dirty="0">
                <a:solidFill>
                  <a:schemeClr val="tx1">
                    <a:lumMod val="95000"/>
                    <a:lumOff val="5000"/>
                  </a:schemeClr>
                </a:solidFill>
              </a:rPr>
              <a:t>在</a:t>
            </a:r>
            <a:r>
              <a:rPr lang="zh-TW" altLang="en-US" sz="3800" dirty="0" smtClean="0">
                <a:solidFill>
                  <a:schemeClr val="tx1">
                    <a:lumMod val="95000"/>
                    <a:lumOff val="5000"/>
                  </a:schemeClr>
                </a:solidFill>
              </a:rPr>
              <a:t>森林清理</a:t>
            </a:r>
            <a:r>
              <a:rPr lang="zh-TW" altLang="en-US" sz="3800" dirty="0">
                <a:solidFill>
                  <a:schemeClr val="tx1">
                    <a:lumMod val="95000"/>
                    <a:lumOff val="5000"/>
                  </a:schemeClr>
                </a:solidFill>
              </a:rPr>
              <a:t>場地，準備</a:t>
            </a:r>
            <a:r>
              <a:rPr lang="zh-TW" altLang="en-US" sz="3800" dirty="0" smtClean="0">
                <a:solidFill>
                  <a:schemeClr val="tx1">
                    <a:lumMod val="95000"/>
                    <a:lumOff val="5000"/>
                  </a:schemeClr>
                </a:solidFill>
              </a:rPr>
              <a:t>求愛用。</a:t>
            </a:r>
            <a:endParaRPr lang="en-US" altLang="zh-TW" sz="3800" dirty="0" smtClean="0">
              <a:solidFill>
                <a:schemeClr val="tx1">
                  <a:lumMod val="95000"/>
                  <a:lumOff val="5000"/>
                </a:schemeClr>
              </a:solidFill>
            </a:endParaRPr>
          </a:p>
          <a:p>
            <a:pPr algn="l"/>
            <a:endParaRPr lang="en-US" altLang="zh-TW" sz="3800" dirty="0" smtClean="0">
              <a:solidFill>
                <a:schemeClr val="tx1">
                  <a:lumMod val="95000"/>
                  <a:lumOff val="5000"/>
                </a:schemeClr>
              </a:solidFill>
            </a:endParaRPr>
          </a:p>
          <a:p>
            <a:pPr algn="l"/>
            <a:r>
              <a:rPr lang="zh-TW" altLang="en-US" sz="3800" dirty="0" smtClean="0">
                <a:solidFill>
                  <a:schemeClr val="tx1">
                    <a:lumMod val="95000"/>
                    <a:lumOff val="5000"/>
                  </a:schemeClr>
                </a:solidFill>
              </a:rPr>
              <a:t>雄青鸞會</a:t>
            </a:r>
            <a:r>
              <a:rPr lang="zh-TW" altLang="en-US" sz="3800" dirty="0">
                <a:solidFill>
                  <a:schemeClr val="tx1">
                    <a:lumMod val="95000"/>
                    <a:lumOff val="5000"/>
                  </a:schemeClr>
                </a:solidFill>
              </a:rPr>
              <a:t>大聲啼叫來吸引</a:t>
            </a:r>
            <a:r>
              <a:rPr lang="zh-TW" altLang="en-US" sz="3800" dirty="0" smtClean="0">
                <a:solidFill>
                  <a:schemeClr val="tx1">
                    <a:lumMod val="95000"/>
                    <a:lumOff val="5000"/>
                  </a:schemeClr>
                </a:solidFill>
              </a:rPr>
              <a:t>雌青鸞，</a:t>
            </a:r>
            <a:endParaRPr lang="en-US" altLang="zh-TW" sz="3800" dirty="0" smtClean="0">
              <a:solidFill>
                <a:schemeClr val="tx1">
                  <a:lumMod val="95000"/>
                  <a:lumOff val="5000"/>
                </a:schemeClr>
              </a:solidFill>
            </a:endParaRPr>
          </a:p>
          <a:p>
            <a:pPr algn="l"/>
            <a:r>
              <a:rPr lang="zh-TW" altLang="en-US" sz="3800" dirty="0" smtClean="0">
                <a:solidFill>
                  <a:schemeClr val="tx1">
                    <a:lumMod val="95000"/>
                    <a:lumOff val="5000"/>
                  </a:schemeClr>
                </a:solidFill>
              </a:rPr>
              <a:t>並</a:t>
            </a:r>
            <a:r>
              <a:rPr lang="zh-TW" altLang="en-US" sz="3800" dirty="0">
                <a:solidFill>
                  <a:schemeClr val="tx1">
                    <a:lumMod val="95000"/>
                    <a:lumOff val="5000"/>
                  </a:schemeClr>
                </a:solidFill>
              </a:rPr>
              <a:t>在</a:t>
            </a:r>
            <a:r>
              <a:rPr lang="zh-TW" altLang="en-US" sz="3800" dirty="0" smtClean="0">
                <a:solidFill>
                  <a:schemeClr val="tx1">
                    <a:lumMod val="95000"/>
                    <a:lumOff val="5000"/>
                  </a:schemeClr>
                </a:solidFill>
              </a:rPr>
              <a:t>雌青鸞面前</a:t>
            </a:r>
            <a:r>
              <a:rPr lang="zh-TW" altLang="en-US" sz="3800" dirty="0">
                <a:solidFill>
                  <a:schemeClr val="tx1">
                    <a:lumMod val="95000"/>
                    <a:lumOff val="5000"/>
                  </a:schemeClr>
                </a:solidFill>
              </a:rPr>
              <a:t>張開雙翼成扇狀</a:t>
            </a:r>
            <a:r>
              <a:rPr lang="zh-TW" altLang="en-US" sz="3800" dirty="0" smtClean="0">
                <a:solidFill>
                  <a:schemeClr val="tx1">
                    <a:lumMod val="95000"/>
                    <a:lumOff val="5000"/>
                  </a:schemeClr>
                </a:solidFill>
              </a:rPr>
              <a:t>，</a:t>
            </a:r>
            <a:endParaRPr lang="en-US" altLang="zh-TW" sz="3800" dirty="0" smtClean="0">
              <a:solidFill>
                <a:schemeClr val="tx1">
                  <a:lumMod val="95000"/>
                  <a:lumOff val="5000"/>
                </a:schemeClr>
              </a:solidFill>
            </a:endParaRPr>
          </a:p>
          <a:p>
            <a:pPr algn="l"/>
            <a:r>
              <a:rPr lang="zh-TW" altLang="en-US" sz="3800" dirty="0" smtClean="0">
                <a:solidFill>
                  <a:schemeClr val="tx1">
                    <a:lumMod val="95000"/>
                    <a:lumOff val="5000"/>
                  </a:schemeClr>
                </a:solidFill>
              </a:rPr>
              <a:t>展示</a:t>
            </a:r>
            <a:r>
              <a:rPr lang="zh-TW" altLang="en-US" sz="3800" dirty="0">
                <a:solidFill>
                  <a:schemeClr val="tx1">
                    <a:lumMod val="95000"/>
                    <a:lumOff val="5000"/>
                  </a:schemeClr>
                </a:solidFill>
              </a:rPr>
              <a:t>雙翼上的「眼睛」，真正的</a:t>
            </a:r>
            <a:r>
              <a:rPr lang="zh-TW" altLang="en-US" sz="3800" dirty="0" smtClean="0">
                <a:solidFill>
                  <a:schemeClr val="tx1">
                    <a:lumMod val="95000"/>
                    <a:lumOff val="5000"/>
                  </a:schemeClr>
                </a:solidFill>
              </a:rPr>
              <a:t>眼</a:t>
            </a:r>
            <a:endParaRPr lang="en-US" altLang="zh-TW" sz="3800" dirty="0" smtClean="0">
              <a:solidFill>
                <a:schemeClr val="tx1">
                  <a:lumMod val="95000"/>
                  <a:lumOff val="5000"/>
                </a:schemeClr>
              </a:solidFill>
            </a:endParaRPr>
          </a:p>
          <a:p>
            <a:pPr algn="l"/>
            <a:r>
              <a:rPr lang="zh-TW" altLang="en-US" sz="3800" dirty="0" smtClean="0">
                <a:solidFill>
                  <a:schemeClr val="tx1">
                    <a:lumMod val="95000"/>
                    <a:lumOff val="5000"/>
                  </a:schemeClr>
                </a:solidFill>
              </a:rPr>
              <a:t>睛</a:t>
            </a:r>
            <a:r>
              <a:rPr lang="zh-TW" altLang="en-US" sz="3800" dirty="0">
                <a:solidFill>
                  <a:schemeClr val="tx1">
                    <a:lumMod val="95000"/>
                    <a:lumOff val="5000"/>
                  </a:schemeClr>
                </a:solidFill>
              </a:rPr>
              <a:t>則藏在當中，注視著</a:t>
            </a:r>
            <a:r>
              <a:rPr lang="zh-TW" altLang="en-US" sz="3800" dirty="0" smtClean="0">
                <a:solidFill>
                  <a:schemeClr val="tx1">
                    <a:lumMod val="95000"/>
                    <a:lumOff val="5000"/>
                  </a:schemeClr>
                </a:solidFill>
              </a:rPr>
              <a:t>雌</a:t>
            </a:r>
            <a:r>
              <a:rPr lang="zh-TW" altLang="en-US" sz="3800" dirty="0">
                <a:solidFill>
                  <a:schemeClr val="tx1">
                    <a:lumMod val="95000"/>
                    <a:lumOff val="5000"/>
                  </a:schemeClr>
                </a:solidFill>
              </a:rPr>
              <a:t>青鸞</a:t>
            </a:r>
            <a:r>
              <a:rPr lang="zh-TW" altLang="en-US" sz="3800" dirty="0" smtClean="0">
                <a:solidFill>
                  <a:schemeClr val="tx1">
                    <a:lumMod val="95000"/>
                    <a:lumOff val="5000"/>
                  </a:schemeClr>
                </a:solidFill>
              </a:rPr>
              <a:t>。</a:t>
            </a:r>
            <a:endParaRPr lang="en-US" altLang="zh-TW" sz="3800" dirty="0" smtClean="0">
              <a:solidFill>
                <a:schemeClr val="tx1">
                  <a:lumMod val="95000"/>
                  <a:lumOff val="5000"/>
                </a:schemeClr>
              </a:solidFill>
            </a:endParaRPr>
          </a:p>
          <a:p>
            <a:pPr algn="l"/>
            <a:endParaRPr lang="zh-TW" altLang="en-US" sz="2800" dirty="0"/>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273" y="1499616"/>
            <a:ext cx="4164020" cy="4898136"/>
          </a:xfrm>
          <a:prstGeom prst="rect">
            <a:avLst/>
          </a:prstGeom>
        </p:spPr>
      </p:pic>
    </p:spTree>
    <p:extLst>
      <p:ext uri="{BB962C8B-B14F-4D97-AF65-F5344CB8AC3E}">
        <p14:creationId xmlns:p14="http://schemas.microsoft.com/office/powerpoint/2010/main" val="26248607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628987" y="484198"/>
            <a:ext cx="7766936" cy="881742"/>
          </a:xfrm>
        </p:spPr>
        <p:txBody>
          <a:bodyPr/>
          <a:lstStyle/>
          <a:p>
            <a:pPr algn="ctr"/>
            <a:r>
              <a:rPr lang="zh-TW" altLang="en-US" dirty="0"/>
              <a:t>集合</a:t>
            </a:r>
          </a:p>
        </p:txBody>
      </p:sp>
      <p:sp>
        <p:nvSpPr>
          <p:cNvPr id="3" name="副標題 2"/>
          <p:cNvSpPr>
            <a:spLocks noGrp="1"/>
          </p:cNvSpPr>
          <p:nvPr>
            <p:ph type="subTitle" idx="1"/>
          </p:nvPr>
        </p:nvSpPr>
        <p:spPr>
          <a:xfrm>
            <a:off x="1505930" y="1838816"/>
            <a:ext cx="8942614" cy="4622944"/>
          </a:xfrm>
        </p:spPr>
        <p:txBody>
          <a:bodyPr>
            <a:normAutofit/>
          </a:bodyPr>
          <a:lstStyle/>
          <a:p>
            <a:pPr algn="l"/>
            <a:r>
              <a:rPr lang="zh-TW" altLang="en-US" sz="3200" dirty="0" smtClean="0"/>
              <a:t>在捷運動物園站</a:t>
            </a:r>
            <a:r>
              <a:rPr lang="en-US" altLang="zh-TW" sz="3200" dirty="0" smtClean="0"/>
              <a:t>1</a:t>
            </a:r>
            <a:r>
              <a:rPr lang="zh-TW" altLang="en-US" sz="3200" dirty="0" smtClean="0"/>
              <a:t>號出口集合</a:t>
            </a:r>
            <a:endParaRPr lang="en-US" altLang="zh-TW" sz="3200" dirty="0" smtClean="0"/>
          </a:p>
          <a:p>
            <a:pPr algn="l"/>
            <a:r>
              <a:rPr lang="zh-TW" altLang="en-US" sz="3200" dirty="0" smtClean="0"/>
              <a:t>集合時間</a:t>
            </a:r>
            <a:r>
              <a:rPr lang="en-US" altLang="zh-TW" sz="3200" dirty="0" smtClean="0"/>
              <a:t>:9:00</a:t>
            </a:r>
          </a:p>
          <a:p>
            <a:pPr algn="l"/>
            <a:r>
              <a:rPr lang="zh-TW" altLang="en-US" sz="3200" dirty="0" smtClean="0"/>
              <a:t>板橋</a:t>
            </a:r>
            <a:r>
              <a:rPr lang="en-US" altLang="zh-TW" sz="3200" dirty="0" smtClean="0"/>
              <a:t>(</a:t>
            </a:r>
            <a:r>
              <a:rPr lang="zh-TW" altLang="en-US" sz="3200" dirty="0" smtClean="0"/>
              <a:t>坐橘</a:t>
            </a:r>
            <a:r>
              <a:rPr lang="en-US" altLang="zh-TW" sz="3200" dirty="0" smtClean="0"/>
              <a:t>5</a:t>
            </a:r>
            <a:r>
              <a:rPr lang="zh-TW" altLang="en-US" sz="3200" dirty="0" smtClean="0"/>
              <a:t>到新埔</a:t>
            </a:r>
            <a:r>
              <a:rPr lang="en-US" altLang="zh-TW" sz="3200" dirty="0" smtClean="0"/>
              <a:t>)</a:t>
            </a:r>
            <a:r>
              <a:rPr lang="zh-TW" altLang="en-US" sz="3200" dirty="0" smtClean="0"/>
              <a:t>到忠孝復興轉文湖線到動物園站</a:t>
            </a:r>
            <a:endParaRPr lang="en-US" altLang="zh-TW" sz="3200" dirty="0" smtClean="0"/>
          </a:p>
          <a:p>
            <a:pPr algn="l"/>
            <a:r>
              <a:rPr lang="zh-TW" altLang="en-US" sz="3200" dirty="0" smtClean="0"/>
              <a:t>動物園站</a:t>
            </a:r>
            <a:r>
              <a:rPr lang="en-US" altLang="zh-TW" sz="3200" dirty="0" smtClean="0"/>
              <a:t>1</a:t>
            </a:r>
            <a:r>
              <a:rPr lang="zh-TW" altLang="en-US" sz="3200" dirty="0" smtClean="0"/>
              <a:t>號出口右轉到動物園</a:t>
            </a:r>
            <a:endParaRPr lang="en-US" altLang="zh-TW" sz="3200" dirty="0" smtClean="0"/>
          </a:p>
          <a:p>
            <a:pPr algn="l"/>
            <a:endParaRPr lang="zh-TW" altLang="en-US" sz="3200" dirty="0"/>
          </a:p>
        </p:txBody>
      </p:sp>
    </p:spTree>
    <p:extLst>
      <p:ext uri="{BB962C8B-B14F-4D97-AF65-F5344CB8AC3E}">
        <p14:creationId xmlns:p14="http://schemas.microsoft.com/office/powerpoint/2010/main" val="25696062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14203" y="472440"/>
            <a:ext cx="7766936" cy="849087"/>
          </a:xfrm>
        </p:spPr>
        <p:txBody>
          <a:bodyPr/>
          <a:lstStyle/>
          <a:p>
            <a:pPr algn="ctr"/>
            <a:r>
              <a:rPr lang="zh-TW" altLang="en-US" dirty="0" smtClean="0"/>
              <a:t>活動</a:t>
            </a:r>
            <a:endParaRPr lang="zh-TW" altLang="en-US" dirty="0"/>
          </a:p>
        </p:txBody>
      </p:sp>
      <p:sp>
        <p:nvSpPr>
          <p:cNvPr id="3" name="副標題 2"/>
          <p:cNvSpPr>
            <a:spLocks noGrp="1"/>
          </p:cNvSpPr>
          <p:nvPr>
            <p:ph type="subTitle" idx="1"/>
          </p:nvPr>
        </p:nvSpPr>
        <p:spPr>
          <a:xfrm>
            <a:off x="682752" y="1645919"/>
            <a:ext cx="10841083" cy="4657345"/>
          </a:xfrm>
        </p:spPr>
        <p:txBody>
          <a:bodyPr>
            <a:normAutofit/>
          </a:bodyPr>
          <a:lstStyle/>
          <a:p>
            <a:pPr algn="l"/>
            <a:r>
              <a:rPr lang="en-US" altLang="zh-TW" sz="3200" dirty="0" smtClean="0">
                <a:solidFill>
                  <a:srgbClr val="7030A0"/>
                </a:solidFill>
              </a:rPr>
              <a:t>1.</a:t>
            </a:r>
            <a:r>
              <a:rPr lang="zh-TW" altLang="en-US" sz="3200" dirty="0" smtClean="0">
                <a:solidFill>
                  <a:srgbClr val="7030A0"/>
                </a:solidFill>
              </a:rPr>
              <a:t>請找出下頁指定的六種鳥類，並拍照下來，找不到某些鳥類的話可拍那個指定動物</a:t>
            </a:r>
            <a:r>
              <a:rPr lang="zh-TW" altLang="en-US" sz="3200" smtClean="0">
                <a:solidFill>
                  <a:srgbClr val="7030A0"/>
                </a:solidFill>
              </a:rPr>
              <a:t>的</a:t>
            </a:r>
            <a:r>
              <a:rPr lang="zh-TW" altLang="en-US" sz="3200" smtClean="0">
                <a:solidFill>
                  <a:srgbClr val="7030A0"/>
                </a:solidFill>
              </a:rPr>
              <a:t>介紹</a:t>
            </a:r>
            <a:r>
              <a:rPr lang="zh-TW" altLang="en-US" sz="3200">
                <a:solidFill>
                  <a:srgbClr val="7030A0"/>
                </a:solidFill>
              </a:rPr>
              <a:t>，</a:t>
            </a:r>
            <a:r>
              <a:rPr lang="zh-TW" altLang="en-US" sz="3200" smtClean="0">
                <a:solidFill>
                  <a:srgbClr val="7030A0"/>
                </a:solidFill>
              </a:rPr>
              <a:t>照片</a:t>
            </a:r>
            <a:r>
              <a:rPr lang="zh-TW" altLang="en-US" sz="3200" dirty="0" smtClean="0">
                <a:solidFill>
                  <a:srgbClr val="7030A0"/>
                </a:solidFill>
              </a:rPr>
              <a:t>傳到我的</a:t>
            </a:r>
            <a:r>
              <a:rPr lang="en-US" altLang="zh-TW" sz="3200" dirty="0" err="1" smtClean="0">
                <a:solidFill>
                  <a:srgbClr val="7030A0"/>
                </a:solidFill>
              </a:rPr>
              <a:t>gmail</a:t>
            </a:r>
            <a:endParaRPr lang="en-US" altLang="zh-TW" sz="3200" dirty="0" smtClean="0">
              <a:solidFill>
                <a:srgbClr val="7030A0"/>
              </a:solidFill>
            </a:endParaRPr>
          </a:p>
          <a:p>
            <a:pPr algn="l"/>
            <a:r>
              <a:rPr lang="en-US" altLang="zh-TW" sz="3200" dirty="0" smtClean="0">
                <a:solidFill>
                  <a:srgbClr val="7030A0"/>
                </a:solidFill>
              </a:rPr>
              <a:t>cindycindyko19@gmail.com </a:t>
            </a:r>
            <a:r>
              <a:rPr lang="zh-TW" altLang="en-US" sz="3200" dirty="0" smtClean="0">
                <a:solidFill>
                  <a:srgbClr val="7030A0"/>
                </a:solidFill>
              </a:rPr>
              <a:t>。</a:t>
            </a:r>
            <a:endParaRPr lang="en-US" altLang="zh-TW" sz="3200" dirty="0" smtClean="0">
              <a:solidFill>
                <a:srgbClr val="FF0000"/>
              </a:solidFill>
            </a:endParaRPr>
          </a:p>
          <a:p>
            <a:pPr algn="l"/>
            <a:r>
              <a:rPr lang="en-US" altLang="zh-TW" sz="3200" dirty="0" smtClean="0">
                <a:solidFill>
                  <a:srgbClr val="7030A0"/>
                </a:solidFill>
              </a:rPr>
              <a:t>2.</a:t>
            </a:r>
            <a:r>
              <a:rPr lang="zh-TW" altLang="en-US" sz="3200" dirty="0" smtClean="0">
                <a:solidFill>
                  <a:srgbClr val="7030A0"/>
                </a:solidFill>
              </a:rPr>
              <a:t>把圖片連到對的地方。例如</a:t>
            </a:r>
            <a:r>
              <a:rPr lang="en-US" altLang="zh-TW" sz="3200" dirty="0" smtClean="0">
                <a:solidFill>
                  <a:srgbClr val="7030A0"/>
                </a:solidFill>
              </a:rPr>
              <a:t>:</a:t>
            </a:r>
            <a:r>
              <a:rPr lang="zh-TW" altLang="en-US" sz="3200" dirty="0" smtClean="0">
                <a:solidFill>
                  <a:srgbClr val="7030A0"/>
                </a:solidFill>
              </a:rPr>
              <a:t>啄木鳥連到攀禽</a:t>
            </a:r>
            <a:endParaRPr lang="en-US" altLang="zh-TW" sz="3200" dirty="0" smtClean="0">
              <a:solidFill>
                <a:srgbClr val="7030A0"/>
              </a:solidFill>
            </a:endParaRPr>
          </a:p>
          <a:p>
            <a:pPr algn="l"/>
            <a:r>
              <a:rPr lang="en-US" altLang="zh-TW" sz="3200" dirty="0" smtClean="0">
                <a:solidFill>
                  <a:srgbClr val="7030A0"/>
                </a:solidFill>
              </a:rPr>
              <a:t>(</a:t>
            </a:r>
            <a:r>
              <a:rPr lang="zh-TW" altLang="en-US" sz="3200" dirty="0" smtClean="0">
                <a:solidFill>
                  <a:srgbClr val="7030A0"/>
                </a:solidFill>
              </a:rPr>
              <a:t>限時</a:t>
            </a:r>
            <a:r>
              <a:rPr lang="en-US" altLang="zh-TW" sz="3200" dirty="0" smtClean="0">
                <a:solidFill>
                  <a:srgbClr val="7030A0"/>
                </a:solidFill>
              </a:rPr>
              <a:t>10</a:t>
            </a:r>
            <a:r>
              <a:rPr lang="zh-TW" altLang="en-US" sz="3200" dirty="0" smtClean="0">
                <a:solidFill>
                  <a:srgbClr val="7030A0"/>
                </a:solidFill>
              </a:rPr>
              <a:t>分鐘</a:t>
            </a:r>
            <a:r>
              <a:rPr lang="en-US" altLang="zh-TW" sz="3200" dirty="0" smtClean="0">
                <a:solidFill>
                  <a:srgbClr val="7030A0"/>
                </a:solidFill>
              </a:rPr>
              <a:t>)</a:t>
            </a:r>
          </a:p>
          <a:p>
            <a:pPr algn="l"/>
            <a:endParaRPr lang="en-US" altLang="zh-TW" sz="3200" dirty="0" smtClean="0">
              <a:solidFill>
                <a:srgbClr val="7030A0"/>
              </a:solidFill>
            </a:endParaRPr>
          </a:p>
        </p:txBody>
      </p:sp>
    </p:spTree>
    <p:extLst>
      <p:ext uri="{BB962C8B-B14F-4D97-AF65-F5344CB8AC3E}">
        <p14:creationId xmlns:p14="http://schemas.microsoft.com/office/powerpoint/2010/main" val="2852872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097280" y="414528"/>
            <a:ext cx="11094719" cy="6443472"/>
          </a:xfrm>
        </p:spPr>
        <p:txBody>
          <a:bodyPr>
            <a:normAutofit/>
          </a:bodyPr>
          <a:lstStyle/>
          <a:p>
            <a:pPr algn="ctr"/>
            <a:r>
              <a:rPr lang="zh-TW" altLang="en-US" sz="5400" dirty="0" smtClean="0">
                <a:solidFill>
                  <a:srgbClr val="00B0F0"/>
                </a:solidFill>
              </a:rPr>
              <a:t>鳥園</a:t>
            </a:r>
            <a:endParaRPr lang="en-US" altLang="zh-TW" sz="5400" dirty="0" smtClean="0">
              <a:solidFill>
                <a:srgbClr val="00B0F0"/>
              </a:solidFill>
            </a:endParaRPr>
          </a:p>
          <a:p>
            <a:pPr marL="457200" indent="-457200" algn="l">
              <a:buClr>
                <a:srgbClr val="7030A0"/>
              </a:buClr>
              <a:buFont typeface="Wingdings" panose="05000000000000000000" pitchFamily="2" charset="2"/>
              <a:buChar char="p"/>
            </a:pPr>
            <a:r>
              <a:rPr lang="en-US" altLang="zh-TW" sz="3200" dirty="0" smtClean="0"/>
              <a:t>1.</a:t>
            </a:r>
            <a:r>
              <a:rPr lang="zh-TW" altLang="en-US" sz="3200" dirty="0" smtClean="0"/>
              <a:t>黑天鵝</a:t>
            </a:r>
            <a:endParaRPr lang="en-US" altLang="zh-TW" sz="3200" dirty="0" smtClean="0">
              <a:solidFill>
                <a:srgbClr val="7030A0"/>
              </a:solidFill>
            </a:endParaRPr>
          </a:p>
          <a:p>
            <a:pPr marL="457200" indent="-457200" algn="l">
              <a:buClr>
                <a:srgbClr val="7030A0"/>
              </a:buClr>
              <a:buFont typeface="Wingdings" panose="05000000000000000000" pitchFamily="2" charset="2"/>
              <a:buChar char="p"/>
            </a:pPr>
            <a:r>
              <a:rPr lang="en-US" altLang="zh-TW" sz="3200" dirty="0" smtClean="0"/>
              <a:t>2.</a:t>
            </a:r>
            <a:r>
              <a:rPr lang="zh-TW" altLang="en-US" sz="3200" dirty="0" smtClean="0"/>
              <a:t>埃及聖䴉 </a:t>
            </a:r>
            <a:endParaRPr lang="en-US" altLang="zh-TW" sz="3200" dirty="0" smtClean="0">
              <a:solidFill>
                <a:srgbClr val="7030A0"/>
              </a:solidFill>
            </a:endParaRPr>
          </a:p>
          <a:p>
            <a:pPr marL="457200" indent="-457200" algn="l">
              <a:buClr>
                <a:srgbClr val="7030A0"/>
              </a:buClr>
              <a:buFont typeface="Wingdings" panose="05000000000000000000" pitchFamily="2" charset="2"/>
              <a:buChar char="p"/>
            </a:pPr>
            <a:r>
              <a:rPr lang="en-US" altLang="zh-TW" sz="3200" dirty="0" smtClean="0"/>
              <a:t>3.</a:t>
            </a:r>
            <a:r>
              <a:rPr lang="zh-TW" altLang="en-US" sz="3200" dirty="0" smtClean="0"/>
              <a:t>黑袖鴿</a:t>
            </a:r>
            <a:endParaRPr lang="en-US" altLang="zh-TW" sz="3200" dirty="0" smtClean="0">
              <a:solidFill>
                <a:srgbClr val="7030A0"/>
              </a:solidFill>
            </a:endParaRPr>
          </a:p>
          <a:p>
            <a:pPr marL="457200" indent="-457200" algn="l">
              <a:buClr>
                <a:srgbClr val="7030A0"/>
              </a:buClr>
              <a:buFont typeface="Wingdings" panose="05000000000000000000" pitchFamily="2" charset="2"/>
              <a:buChar char="p"/>
            </a:pPr>
            <a:r>
              <a:rPr lang="en-US" altLang="zh-TW" sz="3200" dirty="0" smtClean="0"/>
              <a:t>4</a:t>
            </a:r>
            <a:r>
              <a:rPr lang="en-US" altLang="zh-TW" sz="3200" dirty="0"/>
              <a:t>.</a:t>
            </a:r>
            <a:r>
              <a:rPr lang="zh-TW" altLang="en-US" sz="3200" dirty="0" smtClean="0"/>
              <a:t>鵜鶘</a:t>
            </a:r>
            <a:endParaRPr lang="en-US" altLang="zh-TW" sz="3200" dirty="0">
              <a:solidFill>
                <a:srgbClr val="7030A0"/>
              </a:solidFill>
            </a:endParaRPr>
          </a:p>
          <a:p>
            <a:pPr marL="457200" indent="-457200" algn="l">
              <a:buClr>
                <a:srgbClr val="7030A0"/>
              </a:buClr>
              <a:buFont typeface="Wingdings" panose="05000000000000000000" pitchFamily="2" charset="2"/>
              <a:buChar char="p"/>
            </a:pPr>
            <a:r>
              <a:rPr lang="en-US" altLang="zh-TW" sz="3200" dirty="0"/>
              <a:t>5.</a:t>
            </a:r>
            <a:r>
              <a:rPr lang="zh-TW" altLang="en-US" sz="3200" dirty="0"/>
              <a:t>白尾</a:t>
            </a:r>
            <a:r>
              <a:rPr lang="zh-TW" altLang="en-US" sz="3200" dirty="0" smtClean="0"/>
              <a:t>八哥</a:t>
            </a:r>
            <a:endParaRPr lang="en-US" altLang="zh-TW" sz="3200" dirty="0"/>
          </a:p>
          <a:p>
            <a:pPr marL="457200" indent="-457200" algn="l">
              <a:buClr>
                <a:srgbClr val="7030A0"/>
              </a:buClr>
              <a:buFont typeface="Wingdings" panose="05000000000000000000" pitchFamily="2" charset="2"/>
              <a:buChar char="p"/>
            </a:pPr>
            <a:r>
              <a:rPr lang="en-US" altLang="zh-TW" sz="3200" dirty="0"/>
              <a:t>6.</a:t>
            </a:r>
            <a:r>
              <a:rPr lang="zh-TW" altLang="en-US" sz="3200" dirty="0">
                <a:solidFill>
                  <a:schemeClr val="bg1">
                    <a:lumMod val="50000"/>
                  </a:schemeClr>
                </a:solidFill>
              </a:rPr>
              <a:t>綠簑</a:t>
            </a:r>
            <a:r>
              <a:rPr lang="zh-TW" altLang="en-US" sz="3200" dirty="0" smtClean="0">
                <a:solidFill>
                  <a:schemeClr val="bg1">
                    <a:lumMod val="50000"/>
                  </a:schemeClr>
                </a:solidFill>
              </a:rPr>
              <a:t>鴿</a:t>
            </a:r>
          </a:p>
          <a:p>
            <a:pPr algn="l">
              <a:buClr>
                <a:srgbClr val="7030A0"/>
              </a:buClr>
            </a:pPr>
            <a:r>
              <a:rPr lang="zh-TW" altLang="en-US" sz="3200" dirty="0" smtClean="0">
                <a:solidFill>
                  <a:srgbClr val="FF0000"/>
                </a:solidFill>
              </a:rPr>
              <a:t>註</a:t>
            </a:r>
            <a:r>
              <a:rPr lang="en-US" altLang="zh-TW" sz="3200" dirty="0" smtClean="0">
                <a:solidFill>
                  <a:srgbClr val="FF0000"/>
                </a:solidFill>
              </a:rPr>
              <a:t>:</a:t>
            </a:r>
            <a:r>
              <a:rPr lang="zh-TW" altLang="en-US" sz="3200" dirty="0" smtClean="0">
                <a:solidFill>
                  <a:srgbClr val="FF0000"/>
                </a:solidFill>
              </a:rPr>
              <a:t>可用相機拍攝</a:t>
            </a:r>
            <a:endParaRPr lang="en-US" altLang="zh-TW" sz="3200" dirty="0" smtClean="0">
              <a:solidFill>
                <a:srgbClr val="FF0000"/>
              </a:solidFill>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4204" y="3974592"/>
            <a:ext cx="2111529" cy="2240715"/>
          </a:xfrm>
          <a:prstGeom prst="rect">
            <a:avLst/>
          </a:prstGeom>
        </p:spPr>
      </p:pic>
    </p:spTree>
    <p:extLst>
      <p:ext uri="{BB962C8B-B14F-4D97-AF65-F5344CB8AC3E}">
        <p14:creationId xmlns:p14="http://schemas.microsoft.com/office/powerpoint/2010/main" val="31901559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6782" y="5438589"/>
            <a:ext cx="11765218" cy="854635"/>
          </a:xfrm>
        </p:spPr>
        <p:txBody>
          <a:bodyPr>
            <a:normAutofit/>
          </a:bodyPr>
          <a:lstStyle/>
          <a:p>
            <a:r>
              <a:rPr lang="zh-TW" altLang="en-US" sz="4000" dirty="0" smtClean="0"/>
              <a:t>       </a:t>
            </a:r>
            <a:r>
              <a:rPr lang="zh-TW" altLang="en-US" sz="4000" dirty="0" smtClean="0">
                <a:solidFill>
                  <a:srgbClr val="7030A0"/>
                </a:solidFill>
              </a:rPr>
              <a:t>埃及</a:t>
            </a:r>
            <a:r>
              <a:rPr lang="zh-TW" altLang="en-US" sz="4000" dirty="0">
                <a:solidFill>
                  <a:srgbClr val="7030A0"/>
                </a:solidFill>
              </a:rPr>
              <a:t>聖</a:t>
            </a:r>
            <a:r>
              <a:rPr lang="zh-TW" altLang="en-US" sz="4000" dirty="0" smtClean="0">
                <a:solidFill>
                  <a:srgbClr val="7030A0"/>
                </a:solidFill>
              </a:rPr>
              <a:t>䴉                            黑</a:t>
            </a:r>
            <a:r>
              <a:rPr lang="zh-TW" altLang="en-US" sz="4000" dirty="0">
                <a:solidFill>
                  <a:srgbClr val="7030A0"/>
                </a:solidFill>
              </a:rPr>
              <a:t>袖</a:t>
            </a:r>
            <a:r>
              <a:rPr lang="zh-TW" altLang="en-US" sz="4000" dirty="0" smtClean="0">
                <a:solidFill>
                  <a:srgbClr val="7030A0"/>
                </a:solidFill>
              </a:rPr>
              <a:t>鴿</a:t>
            </a:r>
            <a:endParaRPr lang="zh-TW" altLang="en-US" dirty="0">
              <a:solidFill>
                <a:srgbClr val="7030A0"/>
              </a:solidFill>
            </a:endParaRPr>
          </a:p>
        </p:txBody>
      </p:sp>
      <p:pic>
        <p:nvPicPr>
          <p:cNvPr id="5" name="內容版面配置區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6782" y="1380565"/>
            <a:ext cx="5180828" cy="3465694"/>
          </a:xfrm>
        </p:spPr>
      </p:pic>
      <p:pic>
        <p:nvPicPr>
          <p:cNvPr id="6" name="內容版面配置區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5097" y="1380566"/>
            <a:ext cx="5208009" cy="3465694"/>
          </a:xfrm>
        </p:spPr>
      </p:pic>
    </p:spTree>
    <p:extLst>
      <p:ext uri="{BB962C8B-B14F-4D97-AF65-F5344CB8AC3E}">
        <p14:creationId xmlns:p14="http://schemas.microsoft.com/office/powerpoint/2010/main" val="1037324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01531" y="645051"/>
            <a:ext cx="8596668" cy="1320800"/>
          </a:xfrm>
        </p:spPr>
        <p:txBody>
          <a:bodyPr>
            <a:normAutofit/>
          </a:bodyPr>
          <a:lstStyle/>
          <a:p>
            <a:pPr algn="ctr"/>
            <a:r>
              <a:rPr lang="zh-TW" altLang="en-US" sz="5400" dirty="0" smtClean="0"/>
              <a:t>鳥的介紹</a:t>
            </a:r>
            <a:r>
              <a:rPr lang="en-US" altLang="zh-TW" sz="5400" dirty="0" smtClean="0"/>
              <a:t>2</a:t>
            </a:r>
            <a:endParaRPr lang="zh-TW" altLang="en-US" sz="5400" dirty="0"/>
          </a:p>
        </p:txBody>
      </p:sp>
      <p:sp>
        <p:nvSpPr>
          <p:cNvPr id="3" name="內容版面配置區 2"/>
          <p:cNvSpPr>
            <a:spLocks noGrp="1"/>
          </p:cNvSpPr>
          <p:nvPr>
            <p:ph idx="1"/>
          </p:nvPr>
        </p:nvSpPr>
        <p:spPr>
          <a:xfrm>
            <a:off x="277586" y="1621746"/>
            <a:ext cx="10972800" cy="3880773"/>
          </a:xfrm>
        </p:spPr>
        <p:txBody>
          <a:bodyPr/>
          <a:lstStyle/>
          <a:p>
            <a:r>
              <a:rPr lang="zh-TW" altLang="en-US" sz="2800" dirty="0"/>
              <a:t>鳥的體型大小不一，最大的鴕鳥體高可達</a:t>
            </a:r>
            <a:r>
              <a:rPr lang="en-US" altLang="zh-TW" sz="2800" dirty="0"/>
              <a:t>2.5</a:t>
            </a:r>
            <a:r>
              <a:rPr lang="zh-TW" altLang="en-US" sz="2800" dirty="0"/>
              <a:t>公尺，而最小的吸蜜蜂鳥體長最小僅</a:t>
            </a:r>
            <a:r>
              <a:rPr lang="en-US" altLang="zh-TW" sz="2800" dirty="0"/>
              <a:t>5</a:t>
            </a:r>
            <a:r>
              <a:rPr lang="zh-TW" altLang="en-US" sz="2800" dirty="0"/>
              <a:t>公分。目前全世界為人所知的現存鳥類一共有一萬多種，有鸚鵡，蜂鳥，相思，等雀鳥。</a:t>
            </a:r>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6483" y="3146661"/>
            <a:ext cx="4902180" cy="3332553"/>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50" y="3184471"/>
            <a:ext cx="4942115" cy="3294743"/>
          </a:xfrm>
          <a:prstGeom prst="rect">
            <a:avLst/>
          </a:prstGeom>
        </p:spPr>
      </p:pic>
    </p:spTree>
    <p:extLst>
      <p:ext uri="{BB962C8B-B14F-4D97-AF65-F5344CB8AC3E}">
        <p14:creationId xmlns:p14="http://schemas.microsoft.com/office/powerpoint/2010/main" val="1131041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211" y="5633043"/>
            <a:ext cx="10996753" cy="816638"/>
          </a:xfrm>
        </p:spPr>
        <p:txBody>
          <a:bodyPr>
            <a:normAutofit/>
          </a:bodyPr>
          <a:lstStyle/>
          <a:p>
            <a:r>
              <a:rPr lang="zh-TW" altLang="en-US" dirty="0" smtClean="0"/>
              <a:t>          </a:t>
            </a:r>
            <a:r>
              <a:rPr lang="zh-TW" altLang="en-US" sz="4000" dirty="0" smtClean="0">
                <a:solidFill>
                  <a:srgbClr val="7030A0"/>
                </a:solidFill>
              </a:rPr>
              <a:t>鵜鶘                                    白</a:t>
            </a:r>
            <a:r>
              <a:rPr lang="zh-TW" altLang="en-US" sz="4000" dirty="0">
                <a:solidFill>
                  <a:srgbClr val="7030A0"/>
                </a:solidFill>
              </a:rPr>
              <a:t>尾</a:t>
            </a:r>
            <a:r>
              <a:rPr lang="zh-TW" altLang="en-US" sz="4000" dirty="0" smtClean="0">
                <a:solidFill>
                  <a:srgbClr val="7030A0"/>
                </a:solidFill>
              </a:rPr>
              <a:t>八哥</a:t>
            </a:r>
            <a:endParaRPr lang="zh-TW" altLang="en-US" sz="4000" dirty="0">
              <a:solidFill>
                <a:srgbClr val="7030A0"/>
              </a:solidFill>
            </a:endParaRPr>
          </a:p>
        </p:txBody>
      </p:sp>
      <p:pic>
        <p:nvPicPr>
          <p:cNvPr id="5" name="內容版面配置區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2212" y="1577789"/>
            <a:ext cx="4764423" cy="3568718"/>
          </a:xfrm>
        </p:spPr>
      </p:pic>
      <p:pic>
        <p:nvPicPr>
          <p:cNvPr id="6" name="內容版面配置區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9078" y="1346073"/>
            <a:ext cx="4825440" cy="3635164"/>
          </a:xfrm>
        </p:spPr>
      </p:pic>
    </p:spTree>
    <p:extLst>
      <p:ext uri="{BB962C8B-B14F-4D97-AF65-F5344CB8AC3E}">
        <p14:creationId xmlns:p14="http://schemas.microsoft.com/office/powerpoint/2010/main" val="251808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7101" y="5767294"/>
            <a:ext cx="10806711" cy="884518"/>
          </a:xfrm>
        </p:spPr>
        <p:txBody>
          <a:bodyPr>
            <a:normAutofit/>
          </a:bodyPr>
          <a:lstStyle/>
          <a:p>
            <a:r>
              <a:rPr lang="zh-TW" altLang="en-US" dirty="0" smtClean="0">
                <a:solidFill>
                  <a:srgbClr val="7030A0"/>
                </a:solidFill>
              </a:rPr>
              <a:t>          綠</a:t>
            </a:r>
            <a:r>
              <a:rPr lang="zh-TW" altLang="en-US" dirty="0">
                <a:solidFill>
                  <a:srgbClr val="7030A0"/>
                </a:solidFill>
              </a:rPr>
              <a:t>簑</a:t>
            </a:r>
            <a:r>
              <a:rPr lang="zh-TW" altLang="en-US" dirty="0" smtClean="0">
                <a:solidFill>
                  <a:srgbClr val="7030A0"/>
                </a:solidFill>
              </a:rPr>
              <a:t>鴿                                  黑天鵝</a:t>
            </a:r>
            <a:endParaRPr lang="zh-TW" altLang="en-US" dirty="0">
              <a:solidFill>
                <a:srgbClr val="7030A0"/>
              </a:solidFill>
            </a:endParaRPr>
          </a:p>
        </p:txBody>
      </p:sp>
      <p:pic>
        <p:nvPicPr>
          <p:cNvPr id="5" name="內容版面配置區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1474" y="1141667"/>
            <a:ext cx="4450478" cy="4362475"/>
          </a:xfrm>
        </p:spPr>
      </p:pic>
      <p:pic>
        <p:nvPicPr>
          <p:cNvPr id="6" name="內容版面配置區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3619" y="1455337"/>
            <a:ext cx="5194993" cy="3735133"/>
          </a:xfrm>
        </p:spPr>
      </p:pic>
    </p:spTree>
    <p:extLst>
      <p:ext uri="{BB962C8B-B14F-4D97-AF65-F5344CB8AC3E}">
        <p14:creationId xmlns:p14="http://schemas.microsoft.com/office/powerpoint/2010/main" val="3262564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94875" y="508798"/>
            <a:ext cx="7766936" cy="914400"/>
          </a:xfrm>
        </p:spPr>
        <p:txBody>
          <a:bodyPr/>
          <a:lstStyle/>
          <a:p>
            <a:pPr algn="ctr"/>
            <a:r>
              <a:rPr lang="zh-TW" altLang="en-US" dirty="0" smtClean="0"/>
              <a:t>分組名單</a:t>
            </a:r>
            <a:endParaRPr lang="zh-TW" altLang="en-US" dirty="0"/>
          </a:p>
        </p:txBody>
      </p:sp>
      <p:sp>
        <p:nvSpPr>
          <p:cNvPr id="3" name="副標題 2"/>
          <p:cNvSpPr>
            <a:spLocks noGrp="1"/>
          </p:cNvSpPr>
          <p:nvPr>
            <p:ph type="subTitle" idx="1"/>
          </p:nvPr>
        </p:nvSpPr>
        <p:spPr>
          <a:xfrm>
            <a:off x="1085087" y="1932867"/>
            <a:ext cx="10455075" cy="4211901"/>
          </a:xfrm>
        </p:spPr>
        <p:txBody>
          <a:bodyPr/>
          <a:lstStyle/>
          <a:p>
            <a:pPr algn="l"/>
            <a:r>
              <a:rPr lang="zh-TW" altLang="en-US" sz="2800" dirty="0" smtClean="0">
                <a:solidFill>
                  <a:srgbClr val="FF0000"/>
                </a:solidFill>
              </a:rPr>
              <a:t>分成兩組，一組三人，一定</a:t>
            </a:r>
            <a:r>
              <a:rPr lang="zh-TW" altLang="en-US" sz="2800" dirty="0">
                <a:solidFill>
                  <a:srgbClr val="FF0000"/>
                </a:solidFill>
              </a:rPr>
              <a:t>要團體</a:t>
            </a:r>
            <a:r>
              <a:rPr lang="zh-TW" altLang="en-US" sz="2800" dirty="0" smtClean="0">
                <a:solidFill>
                  <a:srgbClr val="FF0000"/>
                </a:solidFill>
              </a:rPr>
              <a:t>行動。</a:t>
            </a:r>
            <a:endParaRPr lang="en-US" altLang="zh-TW" sz="2800" dirty="0" smtClean="0">
              <a:solidFill>
                <a:srgbClr val="FF0000"/>
              </a:solidFill>
            </a:endParaRPr>
          </a:p>
          <a:p>
            <a:pPr algn="l"/>
            <a:r>
              <a:rPr lang="zh-TW" altLang="en-US" sz="2800" dirty="0" smtClean="0">
                <a:solidFill>
                  <a:srgbClr val="7030A0"/>
                </a:solidFill>
              </a:rPr>
              <a:t>第一組</a:t>
            </a:r>
            <a:r>
              <a:rPr lang="en-US" altLang="zh-TW" sz="2800" dirty="0" smtClean="0">
                <a:solidFill>
                  <a:srgbClr val="7030A0"/>
                </a:solidFill>
              </a:rPr>
              <a:t>:</a:t>
            </a:r>
          </a:p>
          <a:p>
            <a:pPr algn="l"/>
            <a:r>
              <a:rPr lang="zh-TW" altLang="en-US" sz="2800" dirty="0" smtClean="0">
                <a:solidFill>
                  <a:srgbClr val="7030A0"/>
                </a:solidFill>
              </a:rPr>
              <a:t>蔡依</a:t>
            </a:r>
            <a:r>
              <a:rPr lang="zh-TW" altLang="en-US" sz="2800" dirty="0">
                <a:solidFill>
                  <a:srgbClr val="7030A0"/>
                </a:solidFill>
              </a:rPr>
              <a:t>緁</a:t>
            </a:r>
            <a:r>
              <a:rPr lang="zh-TW" altLang="en-US" sz="2800" dirty="0" smtClean="0">
                <a:solidFill>
                  <a:srgbClr val="7030A0"/>
                </a:solidFill>
              </a:rPr>
              <a:t>、李哲寬、</a:t>
            </a:r>
            <a:r>
              <a:rPr lang="zh-TW" altLang="en-US" sz="2800" dirty="0">
                <a:solidFill>
                  <a:srgbClr val="7030A0"/>
                </a:solidFill>
              </a:rPr>
              <a:t>張胤</a:t>
            </a:r>
            <a:r>
              <a:rPr lang="zh-TW" altLang="en-US" sz="2800" dirty="0" smtClean="0">
                <a:solidFill>
                  <a:srgbClr val="7030A0"/>
                </a:solidFill>
              </a:rPr>
              <a:t>閎</a:t>
            </a:r>
            <a:endParaRPr lang="en-US" altLang="zh-TW" sz="2800" dirty="0" smtClean="0">
              <a:solidFill>
                <a:srgbClr val="7030A0"/>
              </a:solidFill>
            </a:endParaRPr>
          </a:p>
          <a:p>
            <a:pPr algn="l"/>
            <a:endParaRPr lang="en-US" altLang="zh-TW" sz="2800" dirty="0" smtClean="0">
              <a:solidFill>
                <a:srgbClr val="7030A0"/>
              </a:solidFill>
            </a:endParaRPr>
          </a:p>
          <a:p>
            <a:pPr algn="l"/>
            <a:r>
              <a:rPr lang="zh-TW" altLang="en-US" sz="2800" dirty="0" smtClean="0">
                <a:solidFill>
                  <a:schemeClr val="tx1"/>
                </a:solidFill>
              </a:rPr>
              <a:t>第二組</a:t>
            </a:r>
            <a:r>
              <a:rPr lang="en-US" altLang="zh-TW" sz="2800" dirty="0" smtClean="0">
                <a:solidFill>
                  <a:schemeClr val="tx1"/>
                </a:solidFill>
              </a:rPr>
              <a:t>:</a:t>
            </a:r>
          </a:p>
          <a:p>
            <a:pPr algn="l"/>
            <a:r>
              <a:rPr lang="zh-TW" altLang="en-US" sz="2800" dirty="0" smtClean="0">
                <a:solidFill>
                  <a:schemeClr val="tx1"/>
                </a:solidFill>
              </a:rPr>
              <a:t> 洪郁潔、吳文瀚</a:t>
            </a:r>
            <a:r>
              <a:rPr lang="zh-TW" altLang="en-US" sz="2800" dirty="0">
                <a:solidFill>
                  <a:schemeClr val="tx1"/>
                </a:solidFill>
              </a:rPr>
              <a:t>、許皓</a:t>
            </a:r>
            <a:r>
              <a:rPr lang="zh-TW" altLang="en-US" sz="2800" dirty="0" smtClean="0">
                <a:solidFill>
                  <a:schemeClr val="tx1"/>
                </a:solidFill>
              </a:rPr>
              <a:t>程</a:t>
            </a:r>
            <a:endParaRPr lang="en-US" altLang="zh-TW" sz="2800" dirty="0" smtClean="0">
              <a:solidFill>
                <a:schemeClr val="tx1"/>
              </a:solidFill>
            </a:endParaRPr>
          </a:p>
          <a:p>
            <a:pPr algn="l"/>
            <a:endParaRPr lang="en-US" altLang="zh-TW" sz="2800" b="1" dirty="0" smtClean="0">
              <a:solidFill>
                <a:schemeClr val="tx1">
                  <a:lumMod val="65000"/>
                  <a:lumOff val="35000"/>
                </a:schemeClr>
              </a:solidFill>
            </a:endParaRPr>
          </a:p>
          <a:p>
            <a:pPr algn="l"/>
            <a:endParaRPr lang="en-US" altLang="zh-TW" sz="2800" dirty="0"/>
          </a:p>
        </p:txBody>
      </p:sp>
    </p:spTree>
    <p:extLst>
      <p:ext uri="{BB962C8B-B14F-4D97-AF65-F5344CB8AC3E}">
        <p14:creationId xmlns:p14="http://schemas.microsoft.com/office/powerpoint/2010/main" val="35766942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6202" y="246831"/>
            <a:ext cx="10491409" cy="801681"/>
          </a:xfrm>
        </p:spPr>
        <p:txBody>
          <a:bodyPr>
            <a:normAutofit/>
          </a:bodyPr>
          <a:lstStyle/>
          <a:p>
            <a:pPr algn="ctr"/>
            <a:r>
              <a:rPr lang="zh-TW" altLang="en-US" sz="4000" dirty="0" smtClean="0">
                <a:solidFill>
                  <a:srgbClr val="7030A0"/>
                </a:solidFill>
              </a:rPr>
              <a:t>接下來就是去準備活動</a:t>
            </a:r>
            <a:r>
              <a:rPr lang="en-US" altLang="zh-TW" sz="4000" dirty="0" smtClean="0">
                <a:solidFill>
                  <a:srgbClr val="7030A0"/>
                </a:solidFill>
              </a:rPr>
              <a:t>!</a:t>
            </a:r>
            <a:endParaRPr lang="zh-TW" altLang="en-US" sz="4000" dirty="0">
              <a:solidFill>
                <a:srgbClr val="7030A0"/>
              </a:solidFill>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9" y="1275531"/>
            <a:ext cx="7004957" cy="4966774"/>
          </a:xfrm>
          <a:prstGeom prst="rect">
            <a:avLst/>
          </a:prstGeom>
        </p:spPr>
      </p:pic>
    </p:spTree>
    <p:extLst>
      <p:ext uri="{BB962C8B-B14F-4D97-AF65-F5344CB8AC3E}">
        <p14:creationId xmlns:p14="http://schemas.microsoft.com/office/powerpoint/2010/main" val="429806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59486" y="646176"/>
            <a:ext cx="8596668" cy="1022096"/>
          </a:xfrm>
        </p:spPr>
        <p:txBody>
          <a:bodyPr>
            <a:normAutofit/>
          </a:bodyPr>
          <a:lstStyle/>
          <a:p>
            <a:pPr algn="ctr"/>
            <a:r>
              <a:rPr lang="zh-TW" altLang="en-US" sz="5400" dirty="0" smtClean="0"/>
              <a:t>鳥類的祖先</a:t>
            </a:r>
            <a:endParaRPr lang="zh-TW" altLang="en-US" sz="5400" dirty="0"/>
          </a:p>
        </p:txBody>
      </p:sp>
      <p:sp>
        <p:nvSpPr>
          <p:cNvPr id="3" name="內容版面配置區 2"/>
          <p:cNvSpPr>
            <a:spLocks noGrp="1"/>
          </p:cNvSpPr>
          <p:nvPr>
            <p:ph idx="1"/>
          </p:nvPr>
        </p:nvSpPr>
        <p:spPr>
          <a:xfrm>
            <a:off x="975359" y="2170175"/>
            <a:ext cx="4572001" cy="4557195"/>
          </a:xfrm>
        </p:spPr>
        <p:txBody>
          <a:bodyPr>
            <a:normAutofit/>
          </a:bodyPr>
          <a:lstStyle/>
          <a:p>
            <a:r>
              <a:rPr lang="zh-TW" altLang="en-US" sz="2800" dirty="0"/>
              <a:t>大多數學者認定，鳥類是恐龍演化出來的分支，甚至就是存活至現代的恐龍，溯源於中生代侏羅紀，最早的祖先是出土於中國遼寧的傷齒龍科恐龍「始中國羽龍」，而最有名的則是德國發現的</a:t>
            </a:r>
            <a:r>
              <a:rPr lang="zh-TW" altLang="en-US" sz="2800" dirty="0" smtClean="0"/>
              <a:t>始祖鳥。</a:t>
            </a:r>
            <a:endParaRPr lang="en-US" altLang="zh-TW" sz="2800" dirty="0" smtClean="0"/>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l="3168" t="8518" r="23131" b="243"/>
          <a:stretch/>
        </p:blipFill>
        <p:spPr>
          <a:xfrm>
            <a:off x="6113416" y="2418366"/>
            <a:ext cx="4774039" cy="3181901"/>
          </a:xfrm>
          <a:prstGeom prst="rect">
            <a:avLst/>
          </a:prstGeom>
        </p:spPr>
      </p:pic>
    </p:spTree>
    <p:extLst>
      <p:ext uri="{BB962C8B-B14F-4D97-AF65-F5344CB8AC3E}">
        <p14:creationId xmlns:p14="http://schemas.microsoft.com/office/powerpoint/2010/main" val="1597233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3509" y="559743"/>
            <a:ext cx="8596668" cy="1320800"/>
          </a:xfrm>
        </p:spPr>
        <p:txBody>
          <a:bodyPr>
            <a:normAutofit/>
          </a:bodyPr>
          <a:lstStyle/>
          <a:p>
            <a:pPr algn="ctr"/>
            <a:r>
              <a:rPr lang="zh-TW" altLang="en-US" sz="5400" dirty="0"/>
              <a:t>鳥類的祖先</a:t>
            </a:r>
          </a:p>
        </p:txBody>
      </p:sp>
      <p:sp>
        <p:nvSpPr>
          <p:cNvPr id="3" name="內容版面配置區 2"/>
          <p:cNvSpPr>
            <a:spLocks noGrp="1"/>
          </p:cNvSpPr>
          <p:nvPr>
            <p:ph idx="1"/>
          </p:nvPr>
        </p:nvSpPr>
        <p:spPr>
          <a:xfrm>
            <a:off x="1109472" y="2388543"/>
            <a:ext cx="4559808" cy="3880773"/>
          </a:xfrm>
        </p:spPr>
        <p:txBody>
          <a:bodyPr/>
          <a:lstStyle/>
          <a:p>
            <a:r>
              <a:rPr lang="zh-TW" altLang="en-US" sz="2800" dirty="0"/>
              <a:t>雖然多數學者都支持恐龍是鳥類的祖先的說法，但仍然有鳥類學家對此提出質疑，並堅持鳥類起源於三疊紀的槽齒類爬行動物假說。</a:t>
            </a:r>
          </a:p>
          <a:p>
            <a:endParaRPr lang="zh-TW" altLang="en-US"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6122" t="15831" r="14810" b="7071"/>
          <a:stretch/>
        </p:blipFill>
        <p:spPr>
          <a:xfrm>
            <a:off x="6071843" y="2388543"/>
            <a:ext cx="4532603" cy="3314700"/>
          </a:xfrm>
          <a:prstGeom prst="rect">
            <a:avLst/>
          </a:prstGeom>
        </p:spPr>
      </p:pic>
    </p:spTree>
    <p:extLst>
      <p:ext uri="{BB962C8B-B14F-4D97-AF65-F5344CB8AC3E}">
        <p14:creationId xmlns:p14="http://schemas.microsoft.com/office/powerpoint/2010/main" val="2607560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8359" y="579961"/>
            <a:ext cx="8596668" cy="1320800"/>
          </a:xfrm>
        </p:spPr>
        <p:txBody>
          <a:bodyPr>
            <a:normAutofit/>
          </a:bodyPr>
          <a:lstStyle/>
          <a:p>
            <a:pPr algn="ctr"/>
            <a:r>
              <a:rPr lang="zh-TW" altLang="en-US" sz="5400" dirty="0"/>
              <a:t>鳥為什麼會飛</a:t>
            </a:r>
          </a:p>
        </p:txBody>
      </p:sp>
      <p:sp>
        <p:nvSpPr>
          <p:cNvPr id="3" name="內容版面配置區 2"/>
          <p:cNvSpPr>
            <a:spLocks noGrp="1"/>
          </p:cNvSpPr>
          <p:nvPr>
            <p:ph idx="1"/>
          </p:nvPr>
        </p:nvSpPr>
        <p:spPr>
          <a:xfrm>
            <a:off x="4949952" y="1854926"/>
            <a:ext cx="3767328" cy="4082143"/>
          </a:xfrm>
        </p:spPr>
        <p:txBody>
          <a:bodyPr>
            <a:normAutofit/>
          </a:bodyPr>
          <a:lstStyle/>
          <a:p>
            <a:pPr marL="0" indent="0">
              <a:buNone/>
            </a:pPr>
            <a:r>
              <a:rPr lang="en-US" altLang="zh-TW" sz="3200" dirty="0" smtClean="0">
                <a:solidFill>
                  <a:srgbClr val="7030A0"/>
                </a:solidFill>
              </a:rPr>
              <a:t>1.</a:t>
            </a:r>
            <a:r>
              <a:rPr lang="zh-TW" altLang="en-US" sz="3200" dirty="0" smtClean="0">
                <a:solidFill>
                  <a:srgbClr val="7030A0"/>
                </a:solidFill>
              </a:rPr>
              <a:t>鳥的骨頭</a:t>
            </a:r>
            <a:endParaRPr lang="en-US" altLang="zh-TW" sz="3200" dirty="0" smtClean="0">
              <a:solidFill>
                <a:srgbClr val="7030A0"/>
              </a:solidFill>
            </a:endParaRPr>
          </a:p>
          <a:p>
            <a:pPr marL="0" indent="0">
              <a:buNone/>
            </a:pPr>
            <a:r>
              <a:rPr lang="en-US" altLang="zh-TW" sz="3200" dirty="0" smtClean="0">
                <a:solidFill>
                  <a:srgbClr val="7030A0"/>
                </a:solidFill>
              </a:rPr>
              <a:t>2.</a:t>
            </a:r>
            <a:r>
              <a:rPr lang="zh-TW" altLang="en-US" sz="3200" dirty="0" smtClean="0">
                <a:solidFill>
                  <a:srgbClr val="7030A0"/>
                </a:solidFill>
              </a:rPr>
              <a:t>鳥的骨頭</a:t>
            </a:r>
            <a:r>
              <a:rPr lang="en-US" altLang="zh-TW" sz="3200" dirty="0" smtClean="0">
                <a:solidFill>
                  <a:srgbClr val="7030A0"/>
                </a:solidFill>
              </a:rPr>
              <a:t>2</a:t>
            </a:r>
          </a:p>
          <a:p>
            <a:pPr marL="0" indent="0">
              <a:buNone/>
            </a:pPr>
            <a:r>
              <a:rPr lang="en-US" altLang="zh-TW" sz="3200" dirty="0" smtClean="0">
                <a:solidFill>
                  <a:srgbClr val="7030A0"/>
                </a:solidFill>
              </a:rPr>
              <a:t>3.</a:t>
            </a:r>
            <a:r>
              <a:rPr lang="zh-TW" altLang="en-US" sz="3200" dirty="0" smtClean="0">
                <a:solidFill>
                  <a:srgbClr val="7030A0"/>
                </a:solidFill>
              </a:rPr>
              <a:t>鳥的羽毛</a:t>
            </a:r>
            <a:endParaRPr lang="en-US" altLang="zh-TW" sz="3200" dirty="0" smtClean="0">
              <a:solidFill>
                <a:srgbClr val="7030A0"/>
              </a:solidFill>
            </a:endParaRPr>
          </a:p>
          <a:p>
            <a:pPr marL="0" indent="0">
              <a:buNone/>
            </a:pPr>
            <a:r>
              <a:rPr lang="en-US" altLang="zh-TW" sz="3200" dirty="0" smtClean="0">
                <a:solidFill>
                  <a:srgbClr val="7030A0"/>
                </a:solidFill>
              </a:rPr>
              <a:t>4.</a:t>
            </a:r>
            <a:r>
              <a:rPr lang="zh-TW" altLang="en-US" sz="3200" dirty="0" smtClean="0">
                <a:solidFill>
                  <a:srgbClr val="7030A0"/>
                </a:solidFill>
              </a:rPr>
              <a:t>鳥的牙齒</a:t>
            </a:r>
            <a:endParaRPr lang="en-US" altLang="zh-TW" sz="3200" dirty="0" smtClean="0">
              <a:solidFill>
                <a:srgbClr val="7030A0"/>
              </a:solidFill>
            </a:endParaRPr>
          </a:p>
          <a:p>
            <a:pPr marL="0" indent="0">
              <a:buNone/>
            </a:pPr>
            <a:r>
              <a:rPr lang="en-US" altLang="zh-TW" sz="3200" dirty="0" smtClean="0">
                <a:solidFill>
                  <a:srgbClr val="7030A0"/>
                </a:solidFill>
              </a:rPr>
              <a:t>5.</a:t>
            </a:r>
            <a:r>
              <a:rPr lang="zh-TW" altLang="en-US" sz="3200" dirty="0" smtClean="0">
                <a:solidFill>
                  <a:srgbClr val="7030A0"/>
                </a:solidFill>
              </a:rPr>
              <a:t>鳥的特徵</a:t>
            </a:r>
            <a:endParaRPr lang="en-US" altLang="zh-TW" sz="3200" dirty="0" smtClean="0">
              <a:solidFill>
                <a:srgbClr val="7030A0"/>
              </a:solidFill>
            </a:endParaRPr>
          </a:p>
          <a:p>
            <a:pPr marL="0" indent="0">
              <a:buNone/>
            </a:pPr>
            <a:r>
              <a:rPr lang="en-US" altLang="zh-TW" sz="3200" dirty="0" smtClean="0">
                <a:solidFill>
                  <a:srgbClr val="7030A0"/>
                </a:solidFill>
              </a:rPr>
              <a:t>6.</a:t>
            </a:r>
            <a:r>
              <a:rPr lang="zh-TW" altLang="en-US" sz="3200" dirty="0" smtClean="0">
                <a:solidFill>
                  <a:srgbClr val="7030A0"/>
                </a:solidFill>
              </a:rPr>
              <a:t>鳥的特徵</a:t>
            </a:r>
            <a:r>
              <a:rPr lang="en-US" altLang="zh-TW" sz="3200" dirty="0" smtClean="0">
                <a:solidFill>
                  <a:srgbClr val="7030A0"/>
                </a:solidFill>
              </a:rPr>
              <a:t>2</a:t>
            </a: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11951" t="4202" r="14387" b="-5543"/>
          <a:stretch/>
        </p:blipFill>
        <p:spPr>
          <a:xfrm>
            <a:off x="355325" y="3704984"/>
            <a:ext cx="3500595" cy="2588586"/>
          </a:xfrm>
          <a:prstGeom prst="rect">
            <a:avLst/>
          </a:prstGeom>
        </p:spPr>
      </p:pic>
    </p:spTree>
    <p:extLst>
      <p:ext uri="{BB962C8B-B14F-4D97-AF65-F5344CB8AC3E}">
        <p14:creationId xmlns:p14="http://schemas.microsoft.com/office/powerpoint/2010/main" val="1190913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69757" y="121920"/>
            <a:ext cx="8596668" cy="1039586"/>
          </a:xfrm>
        </p:spPr>
        <p:txBody>
          <a:bodyPr>
            <a:normAutofit/>
          </a:bodyPr>
          <a:lstStyle/>
          <a:p>
            <a:pPr algn="ctr"/>
            <a:r>
              <a:rPr lang="zh-TW" altLang="en-US" sz="5400" dirty="0" smtClean="0"/>
              <a:t>鳥的骨頭</a:t>
            </a:r>
            <a:endParaRPr lang="zh-TW" altLang="en-US" sz="5400" dirty="0"/>
          </a:p>
        </p:txBody>
      </p:sp>
      <p:sp>
        <p:nvSpPr>
          <p:cNvPr id="3" name="內容版面配置區 2"/>
          <p:cNvSpPr>
            <a:spLocks noGrp="1"/>
          </p:cNvSpPr>
          <p:nvPr>
            <p:ph idx="1"/>
          </p:nvPr>
        </p:nvSpPr>
        <p:spPr>
          <a:xfrm>
            <a:off x="597408" y="1322613"/>
            <a:ext cx="10814304" cy="5535387"/>
          </a:xfrm>
        </p:spPr>
        <p:txBody>
          <a:bodyPr>
            <a:noAutofit/>
          </a:bodyPr>
          <a:lstStyle/>
          <a:p>
            <a:r>
              <a:rPr lang="zh-TW" altLang="en-US" sz="2800" b="1" dirty="0"/>
              <a:t>骨骼中空且高度癒合</a:t>
            </a:r>
            <a:r>
              <a:rPr lang="zh-TW" altLang="en-US" sz="2800" dirty="0"/>
              <a:t>：鳥類骨骼第一特徵是硬且輕，主因密骨質較厚而呈中空，可有效減輕體重</a:t>
            </a:r>
            <a:r>
              <a:rPr lang="zh-TW" altLang="en-US" sz="2800" dirty="0" smtClean="0"/>
              <a:t>。胸椎以下</a:t>
            </a:r>
            <a:r>
              <a:rPr lang="zh-TW" altLang="en-US" sz="2800" dirty="0"/>
              <a:t>骨骼癒合程度極高，如其脊椎相互癒合成若干塊聯合椎骨，不似哺乳動物椎骨間可以在一定限度內自由活動。骨骼的高度癒合有利於提高鳥類的骨強度及維持飛行姿勢，減低骨骼自重，是適應飛翔生活的特徵</a:t>
            </a:r>
            <a:r>
              <a:rPr lang="zh-TW" altLang="en-US" sz="2800" dirty="0" smtClean="0"/>
              <a:t>。</a:t>
            </a:r>
            <a:endParaRPr lang="en-US" altLang="zh-TW" sz="2800" dirty="0" smtClean="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963" y="3949679"/>
            <a:ext cx="4960257" cy="3188737"/>
          </a:xfrm>
          <a:prstGeom prst="rect">
            <a:avLst/>
          </a:prstGeom>
        </p:spPr>
      </p:pic>
    </p:spTree>
    <p:extLst>
      <p:ext uri="{BB962C8B-B14F-4D97-AF65-F5344CB8AC3E}">
        <p14:creationId xmlns:p14="http://schemas.microsoft.com/office/powerpoint/2010/main" val="593037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0343" y="365760"/>
            <a:ext cx="9780813" cy="1381396"/>
          </a:xfrm>
        </p:spPr>
        <p:txBody>
          <a:bodyPr>
            <a:normAutofit/>
          </a:bodyPr>
          <a:lstStyle/>
          <a:p>
            <a:pPr algn="ctr"/>
            <a:r>
              <a:rPr lang="zh-TW" altLang="en-US" sz="5400" dirty="0" smtClean="0"/>
              <a:t>     鳥的骨頭</a:t>
            </a:r>
            <a:r>
              <a:rPr lang="en-US" altLang="zh-TW" sz="5400" dirty="0" smtClean="0"/>
              <a:t>2</a:t>
            </a:r>
            <a:endParaRPr lang="zh-TW" altLang="en-US" sz="5400" dirty="0"/>
          </a:p>
        </p:txBody>
      </p:sp>
      <p:sp>
        <p:nvSpPr>
          <p:cNvPr id="3" name="內容版面配置區 2"/>
          <p:cNvSpPr>
            <a:spLocks noGrp="1"/>
          </p:cNvSpPr>
          <p:nvPr>
            <p:ph idx="1"/>
          </p:nvPr>
        </p:nvSpPr>
        <p:spPr>
          <a:xfrm>
            <a:off x="6512268" y="1905652"/>
            <a:ext cx="3755571" cy="5527096"/>
          </a:xfrm>
        </p:spPr>
        <p:txBody>
          <a:bodyPr>
            <a:normAutofit/>
          </a:bodyPr>
          <a:lstStyle/>
          <a:p>
            <a:r>
              <a:rPr lang="zh-TW" altLang="en-US" sz="3200" b="1" dirty="0"/>
              <a:t>胸骨特別發達</a:t>
            </a:r>
            <a:r>
              <a:rPr lang="zh-TW" altLang="en-US" sz="3200" dirty="0"/>
              <a:t>：除平胸目外，胸骨皆很發達，此可增加肌肉附著面積，故胸肌特別發達以利飛行。</a:t>
            </a:r>
          </a:p>
          <a:p>
            <a:endParaRPr lang="zh-TW" altLang="en-US" sz="32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678" y="1303689"/>
            <a:ext cx="3567794" cy="5086003"/>
          </a:xfrm>
          <a:prstGeom prst="rect">
            <a:avLst/>
          </a:prstGeom>
        </p:spPr>
      </p:pic>
    </p:spTree>
    <p:extLst>
      <p:ext uri="{BB962C8B-B14F-4D97-AF65-F5344CB8AC3E}">
        <p14:creationId xmlns:p14="http://schemas.microsoft.com/office/powerpoint/2010/main" val="2496259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多面向">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6438</TotalTime>
  <Words>1956</Words>
  <Application>Microsoft Office PowerPoint</Application>
  <PresentationFormat>寬螢幕</PresentationFormat>
  <Paragraphs>169</Paragraphs>
  <Slides>43</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43</vt:i4>
      </vt:variant>
    </vt:vector>
  </HeadingPairs>
  <TitlesOfParts>
    <vt:vector size="50" baseType="lpstr">
      <vt:lpstr>微軟正黑體</vt:lpstr>
      <vt:lpstr>標楷體</vt:lpstr>
      <vt:lpstr>Arial</vt:lpstr>
      <vt:lpstr>Trebuchet MS</vt:lpstr>
      <vt:lpstr>Wingdings</vt:lpstr>
      <vt:lpstr>Wingdings 3</vt:lpstr>
      <vt:lpstr>多面向</vt:lpstr>
      <vt:lpstr>鳥類</vt:lpstr>
      <vt:lpstr>目    錄</vt:lpstr>
      <vt:lpstr>鳥的介紹</vt:lpstr>
      <vt:lpstr>鳥的介紹2</vt:lpstr>
      <vt:lpstr>鳥類的祖先</vt:lpstr>
      <vt:lpstr>鳥類的祖先</vt:lpstr>
      <vt:lpstr>鳥為什麼會飛</vt:lpstr>
      <vt:lpstr>鳥的骨頭</vt:lpstr>
      <vt:lpstr>     鳥的骨頭2</vt:lpstr>
      <vt:lpstr>鳥的羽毛</vt:lpstr>
      <vt:lpstr>鳥的呼吸系統</vt:lpstr>
      <vt:lpstr>鳥的牙齒</vt:lpstr>
      <vt:lpstr>鳥的特徵</vt:lpstr>
      <vt:lpstr>鳥的特徵2</vt:lpstr>
      <vt:lpstr>鳥的腳</vt:lpstr>
      <vt:lpstr>鳥的腳1</vt:lpstr>
      <vt:lpstr>鳥的腳2</vt:lpstr>
      <vt:lpstr>鳥的腳3</vt:lpstr>
      <vt:lpstr>鳥的腳4</vt:lpstr>
      <vt:lpstr>鳥的嘴</vt:lpstr>
      <vt:lpstr>鳥的嘴1</vt:lpstr>
      <vt:lpstr>鳥的嘴2</vt:lpstr>
      <vt:lpstr>鳥的嘴3</vt:lpstr>
      <vt:lpstr>鳥的嘴4</vt:lpstr>
      <vt:lpstr>鳥的分類</vt:lpstr>
      <vt:lpstr>游禽</vt:lpstr>
      <vt:lpstr>涉禽</vt:lpstr>
      <vt:lpstr>鳴禽 </vt:lpstr>
      <vt:lpstr>攀禽</vt:lpstr>
      <vt:lpstr>陸禽</vt:lpstr>
      <vt:lpstr>猛禽</vt:lpstr>
      <vt:lpstr>分組行動：動物園鳥園區</vt:lpstr>
      <vt:lpstr>PowerPoint 簡報</vt:lpstr>
      <vt:lpstr>鳥園區</vt:lpstr>
      <vt:lpstr>鳥園(青鸞)</vt:lpstr>
      <vt:lpstr>集合</vt:lpstr>
      <vt:lpstr>活動</vt:lpstr>
      <vt:lpstr>PowerPoint 簡報</vt:lpstr>
      <vt:lpstr>       埃及聖䴉                            黑袖鴿</vt:lpstr>
      <vt:lpstr>          鵜鶘                                    白尾八哥</vt:lpstr>
      <vt:lpstr>          綠簑鴿                                  黑天鵝</vt:lpstr>
      <vt:lpstr>分組名單</vt:lpstr>
      <vt:lpstr>接下來就是去準備活動!</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動物園</dc:title>
  <dc:creator>user</dc:creator>
  <cp:lastModifiedBy>user</cp:lastModifiedBy>
  <cp:revision>170</cp:revision>
  <dcterms:created xsi:type="dcterms:W3CDTF">2016-03-01T01:44:14Z</dcterms:created>
  <dcterms:modified xsi:type="dcterms:W3CDTF">2016-10-24T05:35:47Z</dcterms:modified>
</cp:coreProperties>
</file>