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3" r:id="rId2"/>
    <p:sldId id="295" r:id="rId3"/>
    <p:sldId id="289" r:id="rId4"/>
    <p:sldId id="290" r:id="rId5"/>
    <p:sldId id="29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8" r:id="rId19"/>
    <p:sldId id="296" r:id="rId20"/>
    <p:sldId id="299" r:id="rId21"/>
    <p:sldId id="286" r:id="rId22"/>
    <p:sldId id="271" r:id="rId23"/>
    <p:sldId id="256" r:id="rId24"/>
    <p:sldId id="270" r:id="rId25"/>
    <p:sldId id="257" r:id="rId26"/>
    <p:sldId id="262" r:id="rId27"/>
    <p:sldId id="263" r:id="rId28"/>
    <p:sldId id="258" r:id="rId29"/>
    <p:sldId id="269" r:id="rId30"/>
    <p:sldId id="265" r:id="rId31"/>
    <p:sldId id="259" r:id="rId32"/>
    <p:sldId id="260" r:id="rId33"/>
    <p:sldId id="261" r:id="rId34"/>
    <p:sldId id="266" r:id="rId35"/>
    <p:sldId id="267" r:id="rId36"/>
    <p:sldId id="300" r:id="rId37"/>
    <p:sldId id="292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FC簡介" id="{0BD59EEF-54DD-8348-B95E-21015BA96957}">
          <p14:sldIdLst>
            <p14:sldId id="293"/>
            <p14:sldId id="295"/>
            <p14:sldId id="289"/>
            <p14:sldId id="290"/>
            <p14:sldId id="29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98"/>
            <p14:sldId id="296"/>
            <p14:sldId id="299"/>
            <p14:sldId id="286"/>
          </p14:sldIdLst>
        </p14:section>
        <p14:section name="設計思考初體驗" id="{9D6C294C-25B6-6740-A6AC-586B641D4741}">
          <p14:sldIdLst>
            <p14:sldId id="271"/>
            <p14:sldId id="256"/>
            <p14:sldId id="270"/>
          </p14:sldIdLst>
        </p14:section>
        <p14:section name="FEEL" id="{BC08A751-6C6A-E848-BF64-B426EF70170E}">
          <p14:sldIdLst>
            <p14:sldId id="257"/>
            <p14:sldId id="262"/>
            <p14:sldId id="263"/>
            <p14:sldId id="258"/>
            <p14:sldId id="269"/>
            <p14:sldId id="265"/>
          </p14:sldIdLst>
        </p14:section>
        <p14:section name="IMAGINE" id="{DED237F2-EA9C-244E-A0A7-FC091AD84FD0}">
          <p14:sldIdLst>
            <p14:sldId id="259"/>
            <p14:sldId id="260"/>
          </p14:sldIdLst>
        </p14:section>
        <p14:section name="DO" id="{9F635E43-80C8-4E49-A778-54A326E5A505}">
          <p14:sldIdLst>
            <p14:sldId id="261"/>
            <p14:sldId id="266"/>
          </p14:sldIdLst>
        </p14:section>
        <p14:section name="SHARE" id="{EC1E77EC-FB04-DC47-AF96-7A147064FE89}">
          <p14:sldIdLst>
            <p14:sldId id="267"/>
            <p14:sldId id="300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5" autoAdjust="0"/>
  </p:normalViewPr>
  <p:slideViewPr>
    <p:cSldViewPr>
      <p:cViewPr varScale="1">
        <p:scale>
          <a:sx n="88" d="100"/>
          <a:sy n="88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EC88B-1D60-4A87-82B7-E41F4A4B0E9A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1411C-D197-4815-AEBB-27845B9CF6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26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what is DFC? doing DFC is like my own DFC.... look at the photo :)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改成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無處飲水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做例子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411C-D197-4815-AEBB-27845B9CF6A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25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z="1600" smtClean="0">
                <a:latin typeface="Lucida Grande" charset="0"/>
                <a:sym typeface="Lucida Grande" charset="0"/>
              </a:rPr>
              <a:t>用芬蘭的例子來解釋以上四步驟：</a:t>
            </a:r>
            <a:r>
              <a:rPr lang="en-US" altLang="zh-TW" sz="1600" smtClean="0">
                <a:latin typeface="Lucida Grande" charset="0"/>
                <a:sym typeface="Lucida Grande" charset="0"/>
              </a:rPr>
              <a:t>1-5 </a:t>
            </a:r>
            <a:r>
              <a:rPr lang="zh-TW" altLang="en-US" sz="1600" smtClean="0">
                <a:latin typeface="Lucida Grande" charset="0"/>
                <a:sym typeface="Lucida Grande" charset="0"/>
              </a:rPr>
              <a:t>人一組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z="1600" smtClean="0">
                <a:latin typeface="Lucida Grande" charset="0"/>
                <a:sym typeface="Lucida Grande" charset="0"/>
              </a:rPr>
              <a:t>用芬蘭的例子來解釋以上四步驟：</a:t>
            </a:r>
            <a:r>
              <a:rPr lang="en-US" altLang="zh-TW" sz="1600" smtClean="0">
                <a:latin typeface="Lucida Grande" charset="0"/>
                <a:sym typeface="Lucida Grande" charset="0"/>
              </a:rPr>
              <a:t>1-5 </a:t>
            </a:r>
            <a:r>
              <a:rPr lang="zh-TW" altLang="en-US" sz="1600" smtClean="0">
                <a:latin typeface="Lucida Grande" charset="0"/>
                <a:sym typeface="Lucida Grande" charset="0"/>
              </a:rPr>
              <a:t>人一組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z="1600" smtClean="0">
                <a:latin typeface="Lucida Grande" charset="0"/>
                <a:sym typeface="Lucida Grande" charset="0"/>
              </a:rPr>
              <a:t>用芬蘭的例子來解釋以上四步驟：</a:t>
            </a:r>
            <a:r>
              <a:rPr lang="en-US" altLang="zh-TW" sz="1600" smtClean="0">
                <a:latin typeface="Lucida Grande" charset="0"/>
                <a:sym typeface="Lucida Grande" charset="0"/>
              </a:rPr>
              <a:t>1-5 </a:t>
            </a:r>
            <a:r>
              <a:rPr lang="zh-TW" altLang="en-US" sz="1600" smtClean="0">
                <a:latin typeface="Lucida Grande" charset="0"/>
                <a:sym typeface="Lucida Grande" charset="0"/>
              </a:rPr>
              <a:t>人一組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z="1600" smtClean="0">
                <a:latin typeface="Lucida Grande" charset="0"/>
                <a:sym typeface="Lucida Grande" charset="0"/>
              </a:rPr>
              <a:t>用芬蘭的例子來解釋以上四步驟：</a:t>
            </a:r>
            <a:r>
              <a:rPr lang="en-US" altLang="zh-TW" sz="1600" smtClean="0">
                <a:latin typeface="Lucida Grande" charset="0"/>
                <a:sym typeface="Lucida Grande" charset="0"/>
              </a:rPr>
              <a:t>1-5 </a:t>
            </a:r>
            <a:r>
              <a:rPr lang="zh-TW" altLang="en-US" sz="1600" smtClean="0">
                <a:latin typeface="Lucida Grande" charset="0"/>
                <a:sym typeface="Lucida Grande" charset="0"/>
              </a:rPr>
              <a:t>人一組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411C-D197-4815-AEBB-27845B9CF6A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66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411C-D197-4815-AEBB-27845B9CF6A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49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人生故事：廣泛地問、想到就問、隨便亂問、盡情地問</a:t>
            </a:r>
            <a:endParaRPr lang="en-US" altLang="zh-TW" sz="1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411C-D197-4815-AEBB-27845B9CF6A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56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sz="1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就先前訪談、縮小範圍、仔細提問</a:t>
            </a:r>
            <a:endParaRPr lang="en-US" altLang="zh-TW" sz="1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411C-D197-4815-AEBB-27845B9CF6A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48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16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04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8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2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01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28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2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46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9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23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31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6CE7D-2D5C-4929-85A5-FC610ABAA8B4}" type="datetimeFigureOut">
              <a:rPr lang="zh-TW" altLang="en-US" smtClean="0"/>
              <a:t>2013/10/23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C3B5-A482-40ED-8470-129A113BD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7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E6%83%A0%E4%BE%86%E7%AF%80%E6%B0%B4%E8%A1%8C%E5%8B%95.mp4" TargetMode="External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DFC%202012%20%E5%8D%B0%E5%BA%A6%EF%BC%8D%E8%A7%A3%E6%B1%BA%E9%A3%B2%E6%B0%B4%E5%8D%B1%E6%A9%9F%20No%20Access%20to%20Drinking%20Water%20(%E6%AD%A3%E9%AB%94%E4%B8%AD%E6%96%87%E5%AD%97%E5%B9%95).mp4" TargetMode="External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microsoft.com/office/2007/relationships/hdphoto" Target="../media/hdphoto2.wdp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 DFC+TYCA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87424"/>
            <a:ext cx="7514949" cy="5877272"/>
          </a:xfrm>
          <a:prstGeom prst="rect">
            <a:avLst/>
          </a:prstGeom>
        </p:spPr>
      </p:pic>
      <p:sp>
        <p:nvSpPr>
          <p:cNvPr id="75778" name="Rectangle 1"/>
          <p:cNvSpPr>
            <a:spLocks/>
          </p:cNvSpPr>
          <p:nvPr/>
        </p:nvSpPr>
        <p:spPr bwMode="auto">
          <a:xfrm>
            <a:off x="2555776" y="5085184"/>
            <a:ext cx="6588224" cy="143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58952" bIns="0" anchor="ctr"/>
          <a:lstStyle/>
          <a:p>
            <a:pPr marL="62506" algn="r">
              <a:spcBef>
                <a:spcPts val="281"/>
              </a:spcBef>
            </a:pPr>
            <a:r>
              <a:rPr lang="zh-TW" altLang="en-US" sz="5400" b="1" dirty="0" smtClean="0">
                <a:solidFill>
                  <a:srgbClr val="AB2A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華康娃娃體 Std W7" charset="0"/>
              </a:rPr>
              <a:t>童心協力，翻轉地球</a:t>
            </a:r>
            <a:endParaRPr lang="en-US" altLang="zh-TW" sz="5400" b="1" dirty="0">
              <a:solidFill>
                <a:srgbClr val="AB2A3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pple LiGothic Medium"/>
              <a:sym typeface="華康娃娃體 Std W7" charset="0"/>
            </a:endParaRPr>
          </a:p>
        </p:txBody>
      </p:sp>
      <p:sp>
        <p:nvSpPr>
          <p:cNvPr id="75780" name="Rectangle 3"/>
          <p:cNvSpPr>
            <a:spLocks/>
          </p:cNvSpPr>
          <p:nvPr/>
        </p:nvSpPr>
        <p:spPr bwMode="auto">
          <a:xfrm>
            <a:off x="4211960" y="6162405"/>
            <a:ext cx="493204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</a:rPr>
              <a:t>2013/10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</a:rPr>
              <a:t>/23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</a:rPr>
              <a:t> ＠新埔國中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</a:rPr>
              <a:t> 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3898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產品設計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3" descr="iPod nano 1GB 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405" y="2213865"/>
            <a:ext cx="4101081" cy="44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848100"/>
            <a:ext cx="4241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難忘體驗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螢幕快照 2013-10-19 上午7.19.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6" y="2365757"/>
            <a:ext cx="5665476" cy="41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難忘體驗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螢幕快照 2013-10-19 上午7.19.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6" y="2365757"/>
            <a:ext cx="5665476" cy="4173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848100"/>
            <a:ext cx="4241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8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步驟流程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9592" y="2348880"/>
            <a:ext cx="7079665" cy="4509120"/>
            <a:chOff x="899592" y="2348880"/>
            <a:chExt cx="7079665" cy="4509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42991" y="2674016"/>
              <a:ext cx="4345233" cy="418398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139952" y="2348880"/>
              <a:ext cx="77477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AB2A3C"/>
                  </a:solidFill>
                  <a:latin typeface="American Typewriter"/>
                  <a:cs typeface="American Typewriter"/>
                </a:rPr>
                <a:t>DO</a:t>
              </a:r>
              <a:endParaRPr lang="en-US" sz="3200" b="1" dirty="0">
                <a:solidFill>
                  <a:srgbClr val="AB2A3C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4168" y="5589240"/>
              <a:ext cx="189508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AB2A3C"/>
                  </a:solidFill>
                  <a:latin typeface="American Typewriter"/>
                  <a:cs typeface="American Typewriter"/>
                </a:rPr>
                <a:t>DESIGN</a:t>
              </a:r>
              <a:endParaRPr lang="en-US" sz="3200" b="1" dirty="0">
                <a:solidFill>
                  <a:srgbClr val="AB2A3C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9592" y="5589240"/>
              <a:ext cx="188031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AB2A3C"/>
                  </a:solidFill>
                  <a:latin typeface="American Typewriter"/>
                  <a:cs typeface="American Typewriter"/>
                </a:rPr>
                <a:t>DREAM</a:t>
              </a:r>
              <a:endParaRPr lang="en-US" sz="3200" b="1" dirty="0">
                <a:solidFill>
                  <a:srgbClr val="AB2A3C"/>
                </a:solidFill>
                <a:latin typeface="American Typewriter"/>
                <a:cs typeface="American Typewri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36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設計思考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步驟流程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2991" y="2674016"/>
            <a:ext cx="4345233" cy="4183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2348880"/>
            <a:ext cx="774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AB2A3C"/>
                </a:solidFill>
                <a:latin typeface="American Typewriter"/>
                <a:cs typeface="American Typewriter"/>
              </a:rPr>
              <a:t>DO</a:t>
            </a:r>
            <a:endParaRPr lang="en-US" sz="3200" b="1" dirty="0">
              <a:solidFill>
                <a:srgbClr val="AB2A3C"/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589240"/>
            <a:ext cx="1895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AB2A3C"/>
                </a:solidFill>
                <a:latin typeface="American Typewriter"/>
                <a:cs typeface="American Typewriter"/>
              </a:rPr>
              <a:t>DESIGN</a:t>
            </a:r>
            <a:endParaRPr lang="en-US" sz="3200" b="1" dirty="0">
              <a:solidFill>
                <a:srgbClr val="AB2A3C"/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589240"/>
            <a:ext cx="1880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AB2A3C"/>
                </a:solidFill>
                <a:latin typeface="American Typewriter"/>
                <a:cs typeface="American Typewriter"/>
              </a:rPr>
              <a:t>DREAM</a:t>
            </a:r>
            <a:endParaRPr lang="en-US" sz="3200" b="1" dirty="0">
              <a:solidFill>
                <a:srgbClr val="AB2A3C"/>
              </a:solidFill>
              <a:latin typeface="American Typewriter"/>
              <a:cs typeface="American Typewri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775" y="3530261"/>
            <a:ext cx="4232672" cy="29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1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032" y="-1000125"/>
            <a:ext cx="96440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/>
          </p:cNvSpPr>
          <p:nvPr/>
        </p:nvSpPr>
        <p:spPr bwMode="auto">
          <a:xfrm>
            <a:off x="589359" y="964406"/>
            <a:ext cx="8143875" cy="20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zh-TW" sz="2000" dirty="0">
              <a:solidFill>
                <a:srgbClr val="4A452A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zh-TW" altLang="en-US" sz="45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感受</a:t>
            </a:r>
            <a:r>
              <a:rPr lang="zh-TW" altLang="en-US" sz="4500" dirty="0">
                <a:solidFill>
                  <a:srgbClr val="FF6600"/>
                </a:solidFill>
                <a:latin typeface="Apple LiGothic Medium"/>
                <a:ea typeface="Apple LiGothic Medium"/>
                <a:cs typeface="Apple LiGothic Medium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FF6600"/>
                </a:solidFill>
                <a:latin typeface="Arial Black" charset="0"/>
                <a:ea typeface="新細明體" charset="-120"/>
                <a:sym typeface="Arial Black" charset="0"/>
              </a:rPr>
              <a:t>Feel</a:t>
            </a:r>
          </a:p>
          <a:p>
            <a:pPr algn="ctr"/>
            <a:r>
              <a:rPr lang="zh-TW" altLang="en-US" sz="3400" b="1" dirty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身邊任何困擾孩子的問題</a:t>
            </a:r>
          </a:p>
          <a:p>
            <a:pPr algn="l"/>
            <a:endParaRPr lang="en-US" altLang="zh-TW" sz="2700" b="1" dirty="0">
              <a:latin typeface="Futura Condensed" charset="0"/>
              <a:ea typeface="新細明體" charset="-120"/>
              <a:sym typeface="Futura Condensed" charset="0"/>
            </a:endParaRPr>
          </a:p>
        </p:txBody>
      </p:sp>
      <p:sp>
        <p:nvSpPr>
          <p:cNvPr id="105475" name="Rectangle 3"/>
          <p:cNvSpPr>
            <a:spLocks/>
          </p:cNvSpPr>
          <p:nvPr/>
        </p:nvSpPr>
        <p:spPr bwMode="auto">
          <a:xfrm>
            <a:off x="2174379" y="2589609"/>
            <a:ext cx="5223867" cy="13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45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想像</a:t>
            </a:r>
            <a:r>
              <a:rPr lang="zh-TW" altLang="en-US" sz="4500" dirty="0">
                <a:solidFill>
                  <a:srgbClr val="660066"/>
                </a:solidFill>
                <a:latin typeface="Arial Black" charset="0"/>
                <a:ea typeface="新細明體" charset="-120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660066"/>
                </a:solidFill>
                <a:latin typeface="Arial Black" charset="0"/>
                <a:ea typeface="新細明體" charset="-120"/>
                <a:sym typeface="Arial Black" charset="0"/>
              </a:rPr>
              <a:t>Imagine</a:t>
            </a:r>
          </a:p>
          <a:p>
            <a:r>
              <a:rPr lang="zh-TW" altLang="en-US" sz="3400" b="1" dirty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腦力激盪出可能的解決方法</a:t>
            </a:r>
            <a:endParaRPr lang="zh-TW" altLang="en-US" sz="3400" dirty="0">
              <a:solidFill>
                <a:srgbClr val="4A452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ucida Grande" charset="0"/>
            </a:endParaRPr>
          </a:p>
          <a:p>
            <a:pPr algn="l"/>
            <a:endParaRPr lang="en-US" altLang="zh-TW" sz="600" dirty="0">
              <a:latin typeface="Futura" charset="0"/>
              <a:ea typeface="新細明體" charset="-120"/>
              <a:sym typeface="Futura" charset="0"/>
            </a:endParaRPr>
          </a:p>
        </p:txBody>
      </p:sp>
      <p:sp>
        <p:nvSpPr>
          <p:cNvPr id="105476" name="Rectangle 4"/>
          <p:cNvSpPr>
            <a:spLocks/>
          </p:cNvSpPr>
          <p:nvPr/>
        </p:nvSpPr>
        <p:spPr bwMode="auto">
          <a:xfrm>
            <a:off x="2040434" y="3973711"/>
            <a:ext cx="5223867" cy="13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4500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實踐</a:t>
            </a:r>
            <a:r>
              <a:rPr lang="zh-TW" altLang="en-US" sz="4500" dirty="0">
                <a:solidFill>
                  <a:srgbClr val="CC0066"/>
                </a:solidFill>
                <a:latin typeface="Arial Black" charset="0"/>
                <a:ea typeface="新細明體" charset="-120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CC0066"/>
                </a:solidFill>
                <a:latin typeface="Arial Black" charset="0"/>
                <a:ea typeface="新細明體" charset="-120"/>
                <a:sym typeface="Arial Black" charset="0"/>
              </a:rPr>
              <a:t>DO</a:t>
            </a:r>
          </a:p>
          <a:p>
            <a:r>
              <a:rPr lang="zh-TW" altLang="en-US" sz="3400" b="1" dirty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選擇一個方法然後實際行動</a:t>
            </a:r>
          </a:p>
          <a:p>
            <a:pPr algn="l"/>
            <a:endParaRPr lang="en-US" altLang="zh-TW" sz="600" dirty="0">
              <a:latin typeface="微軟正黑體" panose="020B0604030504040204" pitchFamily="34" charset="-120"/>
              <a:ea typeface="微軟正黑體" panose="020B0604030504040204" pitchFamily="34" charset="-120"/>
              <a:sym typeface="Futura" charset="0"/>
            </a:endParaRPr>
          </a:p>
        </p:txBody>
      </p:sp>
      <p:sp>
        <p:nvSpPr>
          <p:cNvPr id="105477" name="Rectangle 5"/>
          <p:cNvSpPr>
            <a:spLocks/>
          </p:cNvSpPr>
          <p:nvPr/>
        </p:nvSpPr>
        <p:spPr bwMode="auto">
          <a:xfrm>
            <a:off x="1317129" y="5339953"/>
            <a:ext cx="6938367" cy="13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45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分享</a:t>
            </a:r>
            <a:r>
              <a:rPr lang="zh-TW" altLang="en-US" sz="4500" dirty="0">
                <a:solidFill>
                  <a:srgbClr val="008000"/>
                </a:solidFill>
                <a:latin typeface="Apple LiGothic Medium"/>
                <a:ea typeface="Apple LiGothic Medium"/>
                <a:cs typeface="Apple LiGothic Medium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008000"/>
                </a:solidFill>
                <a:latin typeface="Arial Black" charset="0"/>
                <a:ea typeface="新細明體" charset="-120"/>
                <a:sym typeface="Arial Black" charset="0"/>
              </a:rPr>
              <a:t>Share</a:t>
            </a:r>
          </a:p>
          <a:p>
            <a:r>
              <a:rPr lang="zh-TW" altLang="en-US" sz="3400" b="1" dirty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將改變的故事分享出來以啟發更多人</a:t>
            </a:r>
          </a:p>
          <a:p>
            <a:pPr algn="l"/>
            <a:endParaRPr lang="en-US" altLang="zh-TW" sz="600" dirty="0">
              <a:latin typeface="微軟正黑體" panose="020B0604030504040204" pitchFamily="34" charset="-120"/>
              <a:ea typeface="微軟正黑體" panose="020B0604030504040204" pitchFamily="34" charset="-12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56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9199616" presetClass="entr" presetSubtype="5222062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9199616" presetClass="entr" presetSubtype="52220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/>
      <p:bldP spid="105476" grpId="0" autoUpdateAnimBg="0"/>
      <p:bldP spid="10547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124744"/>
            <a:ext cx="9617068" cy="46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45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惠來節水＠台灣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螢幕快照 2013-10-19 上午8.04.56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55" y="2264496"/>
            <a:ext cx="5714111" cy="38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8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032" y="-1000125"/>
            <a:ext cx="96440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/>
          </p:cNvSpPr>
          <p:nvPr/>
        </p:nvSpPr>
        <p:spPr bwMode="auto">
          <a:xfrm>
            <a:off x="589359" y="964406"/>
            <a:ext cx="8143875" cy="20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zh-TW" sz="2000" dirty="0">
              <a:solidFill>
                <a:srgbClr val="4A452A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zh-TW" altLang="en-US" sz="45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感受</a:t>
            </a:r>
            <a:r>
              <a:rPr lang="zh-TW" altLang="en-US" sz="4500" dirty="0">
                <a:solidFill>
                  <a:srgbClr val="FF6600"/>
                </a:solidFill>
                <a:latin typeface="Apple LiGothic Medium"/>
                <a:ea typeface="Apple LiGothic Medium"/>
                <a:cs typeface="Apple LiGothic Medium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FF6600"/>
                </a:solidFill>
                <a:latin typeface="Arial Black" charset="0"/>
                <a:ea typeface="新細明體" charset="-120"/>
                <a:sym typeface="Arial Black" charset="0"/>
              </a:rPr>
              <a:t>Feel</a:t>
            </a:r>
          </a:p>
          <a:p>
            <a:pPr algn="ctr"/>
            <a:r>
              <a:rPr lang="zh-TW" altLang="en-US" sz="2700" b="1" dirty="0" smtClean="0">
                <a:latin typeface="微軟正黑體"/>
                <a:ea typeface="新細明體" charset="-120"/>
                <a:cs typeface="微軟正黑體"/>
                <a:sym typeface="Futura Condensed" charset="0"/>
              </a:rPr>
              <a:t>水資源缺乏，我們沒有珍惜水資源</a:t>
            </a:r>
            <a:endParaRPr lang="en-US" altLang="zh-TW" sz="2700" b="1" dirty="0">
              <a:latin typeface="微軟正黑體"/>
              <a:ea typeface="新細明體" charset="-120"/>
              <a:cs typeface="微軟正黑體"/>
              <a:sym typeface="Futura Condensed" charset="0"/>
            </a:endParaRPr>
          </a:p>
        </p:txBody>
      </p:sp>
      <p:sp>
        <p:nvSpPr>
          <p:cNvPr id="105475" name="Rectangle 3"/>
          <p:cNvSpPr>
            <a:spLocks/>
          </p:cNvSpPr>
          <p:nvPr/>
        </p:nvSpPr>
        <p:spPr bwMode="auto">
          <a:xfrm>
            <a:off x="1547664" y="2589609"/>
            <a:ext cx="6480719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45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想像</a:t>
            </a:r>
            <a:r>
              <a:rPr lang="zh-TW" altLang="en-US" sz="4500" dirty="0">
                <a:solidFill>
                  <a:srgbClr val="660066"/>
                </a:solidFill>
                <a:latin typeface="Arial Black" charset="0"/>
                <a:ea typeface="新細明體" charset="-120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660066"/>
                </a:solidFill>
                <a:latin typeface="Arial Black" charset="0"/>
                <a:ea typeface="新細明體" charset="-120"/>
                <a:sym typeface="Arial Black" charset="0"/>
              </a:rPr>
              <a:t>Imagine</a:t>
            </a:r>
          </a:p>
          <a:p>
            <a:pPr algn="ctr"/>
            <a:r>
              <a:rPr lang="zh-TW" altLang="en-US" sz="3400" b="1" dirty="0" smtClean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將學校</a:t>
            </a:r>
            <a:r>
              <a:rPr lang="en-US" altLang="zh-TW" sz="3400" b="1" dirty="0" smtClean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RO</a:t>
            </a:r>
            <a:r>
              <a:rPr lang="zh-TW" altLang="en-US" sz="3400" b="1" dirty="0" smtClean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飲水機廢水重複再利用</a:t>
            </a:r>
            <a:endParaRPr lang="zh-TW" altLang="en-US" sz="3400" dirty="0">
              <a:solidFill>
                <a:srgbClr val="4A452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ucida Grande" charset="0"/>
            </a:endParaRPr>
          </a:p>
          <a:p>
            <a:pPr algn="l"/>
            <a:endParaRPr lang="en-US" altLang="zh-TW" sz="600" dirty="0">
              <a:latin typeface="Futura" charset="0"/>
              <a:ea typeface="新細明體" charset="-120"/>
              <a:sym typeface="Futura" charset="0"/>
            </a:endParaRPr>
          </a:p>
        </p:txBody>
      </p:sp>
      <p:sp>
        <p:nvSpPr>
          <p:cNvPr id="105476" name="Rectangle 4"/>
          <p:cNvSpPr>
            <a:spLocks/>
          </p:cNvSpPr>
          <p:nvPr/>
        </p:nvSpPr>
        <p:spPr bwMode="auto">
          <a:xfrm>
            <a:off x="2040434" y="3973711"/>
            <a:ext cx="5223867" cy="13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4500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實踐</a:t>
            </a:r>
            <a:r>
              <a:rPr lang="zh-TW" altLang="en-US" sz="4500" dirty="0">
                <a:solidFill>
                  <a:srgbClr val="CC0066"/>
                </a:solidFill>
                <a:latin typeface="Arial Black" charset="0"/>
                <a:ea typeface="新細明體" charset="-120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CC0066"/>
                </a:solidFill>
                <a:latin typeface="Arial Black" charset="0"/>
                <a:ea typeface="新細明體" charset="-120"/>
                <a:sym typeface="Arial Black" charset="0"/>
              </a:rPr>
              <a:t>DO</a:t>
            </a:r>
          </a:p>
          <a:p>
            <a:pPr algn="ctr"/>
            <a:r>
              <a:rPr lang="zh-TW" altLang="en-US" sz="3400" b="1" dirty="0" smtClean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進行志願節水排班行動</a:t>
            </a:r>
            <a:endParaRPr lang="zh-TW" altLang="en-US" sz="3400" b="1" dirty="0">
              <a:solidFill>
                <a:srgbClr val="4A452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ucida Grande" charset="0"/>
            </a:endParaRPr>
          </a:p>
          <a:p>
            <a:pPr algn="l"/>
            <a:endParaRPr lang="en-US" altLang="zh-TW" sz="600" dirty="0">
              <a:latin typeface="微軟正黑體" panose="020B0604030504040204" pitchFamily="34" charset="-120"/>
              <a:ea typeface="微軟正黑體" panose="020B0604030504040204" pitchFamily="34" charset="-120"/>
              <a:sym typeface="Futura" charset="0"/>
            </a:endParaRPr>
          </a:p>
        </p:txBody>
      </p:sp>
      <p:sp>
        <p:nvSpPr>
          <p:cNvPr id="105477" name="Rectangle 5"/>
          <p:cNvSpPr>
            <a:spLocks/>
          </p:cNvSpPr>
          <p:nvPr/>
        </p:nvSpPr>
        <p:spPr bwMode="auto">
          <a:xfrm>
            <a:off x="1317129" y="5339953"/>
            <a:ext cx="6938367" cy="13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45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分享</a:t>
            </a:r>
            <a:r>
              <a:rPr lang="zh-TW" altLang="en-US" sz="4500" dirty="0">
                <a:solidFill>
                  <a:srgbClr val="008000"/>
                </a:solidFill>
                <a:latin typeface="Apple LiGothic Medium"/>
                <a:ea typeface="Apple LiGothic Medium"/>
                <a:cs typeface="Apple LiGothic Medium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008000"/>
                </a:solidFill>
                <a:latin typeface="Arial Black" charset="0"/>
                <a:ea typeface="新細明體" charset="-120"/>
                <a:sym typeface="Arial Black" charset="0"/>
              </a:rPr>
              <a:t>Share</a:t>
            </a:r>
          </a:p>
          <a:p>
            <a:r>
              <a:rPr lang="zh-TW" altLang="en-US" sz="3400" b="1" dirty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將改變的故事分享出來以啟發更多人</a:t>
            </a:r>
          </a:p>
          <a:p>
            <a:pPr algn="l"/>
            <a:endParaRPr lang="en-US" altLang="zh-TW" sz="600" dirty="0">
              <a:latin typeface="微軟正黑體" panose="020B0604030504040204" pitchFamily="34" charset="-120"/>
              <a:ea typeface="微軟正黑體" panose="020B0604030504040204" pitchFamily="34" charset="-12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8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9199616" presetClass="entr" presetSubtype="5222062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9199616" presetClass="entr" presetSubtype="52220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/>
      <p:bldP spid="105476" grpId="0" autoUpdateAnimBg="0"/>
      <p:bldP spid="10547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LKK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來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PK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＠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台北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螢幕快照 2013-10-23 上午7.28.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4797652" cy="39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4553198"/>
            <a:ext cx="3162028" cy="2304802"/>
          </a:xfrm>
          <a:ln/>
        </p:spPr>
        <p:txBody>
          <a:bodyPr/>
          <a:lstStyle/>
          <a:p>
            <a:pPr algn="r">
              <a:lnSpc>
                <a:spcPct val="130000"/>
              </a:lnSpc>
            </a:pPr>
            <a:r>
              <a:rPr lang="en-US" altLang="zh-TW" sz="5100" dirty="0" smtClean="0">
                <a:solidFill>
                  <a:srgbClr val="0044FE"/>
                </a:solidFill>
                <a:latin typeface="微軟正黑體"/>
                <a:cs typeface="微軟正黑體"/>
                <a:sym typeface="Lucida Grande" charset="0"/>
              </a:rPr>
              <a:t>Liang</a:t>
            </a:r>
            <a:r>
              <a:rPr lang="en-US" sz="5100" dirty="0" smtClean="0">
                <a:solidFill>
                  <a:srgbClr val="0044FE"/>
                </a:solidFill>
                <a:latin typeface="微軟正黑體"/>
                <a:cs typeface="微軟正黑體"/>
                <a:sym typeface="Lucida Grande" charset="0"/>
              </a:rPr>
              <a:t> </a:t>
            </a:r>
            <a:r>
              <a:rPr lang="en-US" sz="5100" dirty="0">
                <a:solidFill>
                  <a:srgbClr val="0044FE"/>
                </a:solidFill>
                <a:latin typeface="微軟正黑體"/>
                <a:cs typeface="微軟正黑體"/>
                <a:sym typeface="Lucida Grande" charset="0"/>
              </a:rPr>
              <a:t/>
            </a:r>
            <a:br>
              <a:rPr lang="en-US" sz="5100" dirty="0">
                <a:solidFill>
                  <a:srgbClr val="0044FE"/>
                </a:solidFill>
                <a:latin typeface="微軟正黑體"/>
                <a:cs typeface="微軟正黑體"/>
                <a:sym typeface="Lucida Grande" charset="0"/>
              </a:rPr>
            </a:br>
            <a:r>
              <a:rPr lang="zh-TW" altLang="en-US" sz="5100" dirty="0" smtClean="0">
                <a:solidFill>
                  <a:srgbClr val="0044FE"/>
                </a:solidFill>
                <a:latin typeface="微軟正黑體"/>
                <a:cs typeface="微軟正黑體"/>
                <a:sym typeface="Lucida Grande" charset="0"/>
              </a:rPr>
              <a:t>上官良治</a:t>
            </a:r>
            <a:endParaRPr lang="en-US" sz="5100" dirty="0">
              <a:solidFill>
                <a:srgbClr val="0044FE"/>
              </a:solidFill>
              <a:latin typeface="微軟正黑體"/>
              <a:cs typeface="微軟正黑體"/>
              <a:sym typeface="Lucida Grande" charset="0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036" y="0"/>
            <a:ext cx="370686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140000"/>
              </a:lnSpc>
            </a:pPr>
            <a:r>
              <a:rPr lang="zh-TW" altLang="en-US" sz="4500" dirty="0" smtClean="0">
                <a:solidFill>
                  <a:srgbClr val="0091CE"/>
                </a:solidFill>
                <a:latin typeface="微軟正黑體"/>
                <a:cs typeface="微軟正黑體"/>
                <a:sym typeface="Lucida Grande" charset="0"/>
              </a:rPr>
              <a:t>台大國企</a:t>
            </a:r>
            <a:r>
              <a:rPr lang="ja-JP" altLang="en-US" sz="4500" dirty="0" smtClean="0">
                <a:solidFill>
                  <a:srgbClr val="0091CE"/>
                </a:solidFill>
                <a:latin typeface="微軟正黑體"/>
                <a:cs typeface="微軟正黑體"/>
                <a:sym typeface="Lucida Grande" charset="0"/>
              </a:rPr>
              <a:t>系</a:t>
            </a:r>
            <a:endParaRPr lang="en-US" sz="4500" dirty="0">
              <a:solidFill>
                <a:srgbClr val="0091CE"/>
              </a:solidFill>
              <a:latin typeface="微軟正黑體"/>
              <a:cs typeface="微軟正黑體"/>
              <a:sym typeface="Lucida Grande" charset="0"/>
            </a:endParaRPr>
          </a:p>
          <a:p>
            <a:pPr algn="r">
              <a:lnSpc>
                <a:spcPct val="140000"/>
              </a:lnSpc>
            </a:pPr>
            <a:r>
              <a:rPr lang="zh-TW" altLang="en-US" sz="4500" dirty="0" smtClean="0">
                <a:solidFill>
                  <a:srgbClr val="0091CE"/>
                </a:solidFill>
                <a:latin typeface="微軟正黑體"/>
                <a:cs typeface="微軟正黑體"/>
                <a:sym typeface="Lucida Grande" charset="0"/>
              </a:rPr>
              <a:t>維基百科社群</a:t>
            </a:r>
            <a:endParaRPr lang="en-US" altLang="zh-TW" sz="4500" dirty="0" smtClean="0">
              <a:solidFill>
                <a:srgbClr val="0091CE"/>
              </a:solidFill>
              <a:latin typeface="微軟正黑體"/>
              <a:cs typeface="微軟正黑體"/>
              <a:sym typeface="Lucida Grande" charset="0"/>
            </a:endParaRPr>
          </a:p>
          <a:p>
            <a:pPr algn="r">
              <a:lnSpc>
                <a:spcPct val="140000"/>
              </a:lnSpc>
            </a:pPr>
            <a:r>
              <a:rPr lang="zh-TW" altLang="en-US" sz="4500" dirty="0" smtClean="0">
                <a:solidFill>
                  <a:srgbClr val="0091CE"/>
                </a:solidFill>
                <a:latin typeface="微軟正黑體"/>
                <a:cs typeface="微軟正黑體"/>
                <a:sym typeface="Lucida Grande" charset="0"/>
              </a:rPr>
              <a:t>開放街圖社群</a:t>
            </a:r>
            <a:endParaRPr lang="en-US" sz="4500" dirty="0">
              <a:solidFill>
                <a:srgbClr val="0091CE"/>
              </a:solidFill>
              <a:latin typeface="微軟正黑體"/>
              <a:cs typeface="微軟正黑體"/>
              <a:sym typeface="Lucida Grande" charset="0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323528" y="3284984"/>
            <a:ext cx="31719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4500" dirty="0">
                <a:solidFill>
                  <a:srgbClr val="D90B00"/>
                </a:solidFill>
                <a:latin typeface="微軟正黑體"/>
                <a:ea typeface="ＭＳ Ｐゴシック" charset="0"/>
                <a:cs typeface="微軟正黑體"/>
                <a:sym typeface="Lucida Grande" charset="0"/>
              </a:rPr>
              <a:t>DFC Taiwan </a:t>
            </a:r>
          </a:p>
          <a:p>
            <a:pPr algn="r"/>
            <a:r>
              <a:rPr lang="zh-TW" altLang="en-US" sz="4500" dirty="0" smtClean="0">
                <a:solidFill>
                  <a:srgbClr val="D90B00"/>
                </a:solidFill>
                <a:latin typeface="微軟正黑體"/>
                <a:ea typeface="ＭＳ Ｐゴシック" charset="0"/>
                <a:cs typeface="微軟正黑體"/>
                <a:sym typeface="Lucida Grande" charset="0"/>
              </a:rPr>
              <a:t>共同</a:t>
            </a:r>
            <a:r>
              <a:rPr lang="ja-JP" altLang="en-US" sz="4500" dirty="0" smtClean="0">
                <a:solidFill>
                  <a:srgbClr val="D90B00"/>
                </a:solidFill>
                <a:latin typeface="微軟正黑體"/>
                <a:ea typeface="ＭＳ Ｐゴシック" charset="0"/>
                <a:cs typeface="微軟正黑體"/>
                <a:sym typeface="Lucida Grande" charset="0"/>
              </a:rPr>
              <a:t>發</a:t>
            </a:r>
            <a:r>
              <a:rPr lang="ja-JP" altLang="en-US" sz="4500" dirty="0">
                <a:solidFill>
                  <a:srgbClr val="D90B00"/>
                </a:solidFill>
                <a:latin typeface="微軟正黑體"/>
                <a:ea typeface="ＭＳ Ｐゴシック" charset="0"/>
                <a:cs typeface="微軟正黑體"/>
                <a:sym typeface="Lucida Grande" charset="0"/>
              </a:rPr>
              <a:t>起人</a:t>
            </a:r>
            <a:endParaRPr lang="en-US" sz="4500" dirty="0">
              <a:solidFill>
                <a:srgbClr val="D90B00"/>
              </a:solidFill>
              <a:latin typeface="微軟正黑體"/>
              <a:ea typeface="ＭＳ Ｐゴシック" charset="0"/>
              <a:cs typeface="微軟正黑體"/>
              <a:sym typeface="Lucida Grande" charset="0"/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72" t="23127" r="64441" b="22761"/>
          <a:stretch/>
        </p:blipFill>
        <p:spPr>
          <a:xfrm rot="275666">
            <a:off x="4476771" y="1127131"/>
            <a:ext cx="3854716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72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032" y="-1000125"/>
            <a:ext cx="96440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/>
          </p:cNvSpPr>
          <p:nvPr/>
        </p:nvSpPr>
        <p:spPr bwMode="auto">
          <a:xfrm>
            <a:off x="589359" y="964406"/>
            <a:ext cx="8143875" cy="20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zh-TW" sz="2000" dirty="0">
              <a:solidFill>
                <a:srgbClr val="4A452A"/>
              </a:solidFill>
              <a:latin typeface="Lucida Grande" charset="0"/>
              <a:ea typeface="新細明體" charset="-120"/>
              <a:sym typeface="Lucida Grande" charset="0"/>
            </a:endParaRPr>
          </a:p>
          <a:p>
            <a:pPr algn="ctr"/>
            <a:r>
              <a:rPr lang="zh-TW" altLang="en-US" sz="45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感受</a:t>
            </a:r>
            <a:r>
              <a:rPr lang="zh-TW" altLang="en-US" sz="4500" dirty="0">
                <a:solidFill>
                  <a:srgbClr val="FF6600"/>
                </a:solidFill>
                <a:latin typeface="Apple LiGothic Medium"/>
                <a:ea typeface="Apple LiGothic Medium"/>
                <a:cs typeface="Apple LiGothic Medium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FF6600"/>
                </a:solidFill>
                <a:latin typeface="Arial Black" charset="0"/>
                <a:ea typeface="新細明體" charset="-120"/>
                <a:sym typeface="Arial Black" charset="0"/>
              </a:rPr>
              <a:t>Feel</a:t>
            </a:r>
          </a:p>
          <a:p>
            <a:pPr algn="ctr"/>
            <a:r>
              <a:rPr lang="zh-TW" altLang="en-US" sz="3400" b="1" dirty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身</a:t>
            </a:r>
            <a:r>
              <a:rPr lang="zh-TW" altLang="en-US" sz="3400" b="1" dirty="0" smtClean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邊</a:t>
            </a:r>
            <a:r>
              <a:rPr lang="zh-TW" altLang="en-US" sz="3400" b="1" dirty="0" smtClean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的長輩沒有人陪伴、不會用電腦</a:t>
            </a:r>
            <a:endParaRPr lang="zh-TW" altLang="en-US" sz="3400" b="1" dirty="0">
              <a:solidFill>
                <a:srgbClr val="4A452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ucida Grande" charset="0"/>
            </a:endParaRPr>
          </a:p>
          <a:p>
            <a:pPr algn="l"/>
            <a:endParaRPr lang="en-US" altLang="zh-TW" sz="2700" b="1" dirty="0">
              <a:latin typeface="Futura Condensed" charset="0"/>
              <a:ea typeface="新細明體" charset="-120"/>
              <a:sym typeface="Futura Condensed" charset="0"/>
            </a:endParaRPr>
          </a:p>
        </p:txBody>
      </p:sp>
      <p:sp>
        <p:nvSpPr>
          <p:cNvPr id="105475" name="Rectangle 3"/>
          <p:cNvSpPr>
            <a:spLocks/>
          </p:cNvSpPr>
          <p:nvPr/>
        </p:nvSpPr>
        <p:spPr bwMode="auto">
          <a:xfrm>
            <a:off x="971600" y="2589609"/>
            <a:ext cx="7560839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450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想像</a:t>
            </a:r>
            <a:r>
              <a:rPr lang="zh-TW" altLang="en-US" sz="4500" dirty="0">
                <a:solidFill>
                  <a:srgbClr val="660066"/>
                </a:solidFill>
                <a:latin typeface="Arial Black" charset="0"/>
                <a:ea typeface="新細明體" charset="-120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660066"/>
                </a:solidFill>
                <a:latin typeface="Arial Black" charset="0"/>
                <a:ea typeface="新細明體" charset="-120"/>
                <a:sym typeface="Arial Black" charset="0"/>
              </a:rPr>
              <a:t>Imagine</a:t>
            </a:r>
          </a:p>
          <a:p>
            <a:r>
              <a:rPr lang="zh-TW" altLang="en-US" sz="3400" b="1" dirty="0" smtClean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製作適合長輩玩的電腦遊戲，教他們玩</a:t>
            </a:r>
            <a:endParaRPr lang="zh-TW" altLang="en-US" sz="3400" dirty="0">
              <a:solidFill>
                <a:srgbClr val="4A452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ucida Grande" charset="0"/>
            </a:endParaRPr>
          </a:p>
        </p:txBody>
      </p:sp>
      <p:sp>
        <p:nvSpPr>
          <p:cNvPr id="105476" name="Rectangle 4"/>
          <p:cNvSpPr>
            <a:spLocks/>
          </p:cNvSpPr>
          <p:nvPr/>
        </p:nvSpPr>
        <p:spPr bwMode="auto">
          <a:xfrm>
            <a:off x="0" y="3973711"/>
            <a:ext cx="91440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4500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實踐</a:t>
            </a:r>
            <a:r>
              <a:rPr lang="zh-TW" altLang="en-US" sz="4500" dirty="0">
                <a:solidFill>
                  <a:srgbClr val="CC0066"/>
                </a:solidFill>
                <a:latin typeface="Arial Black" charset="0"/>
                <a:ea typeface="新細明體" charset="-120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CC0066"/>
                </a:solidFill>
                <a:latin typeface="Arial Black" charset="0"/>
                <a:ea typeface="新細明體" charset="-120"/>
                <a:sym typeface="Arial Black" charset="0"/>
              </a:rPr>
              <a:t>DO</a:t>
            </a:r>
          </a:p>
          <a:p>
            <a:r>
              <a:rPr lang="zh-TW" altLang="en-US" sz="3400" b="1" dirty="0" smtClean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製作電腦遊戲上傳、約時間帶筆電到教會，教長輩們如何使用</a:t>
            </a:r>
            <a:endParaRPr lang="zh-TW" altLang="en-US" sz="3400" b="1" dirty="0">
              <a:solidFill>
                <a:srgbClr val="4A452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ucida Grande" charset="0"/>
            </a:endParaRPr>
          </a:p>
          <a:p>
            <a:pPr algn="l"/>
            <a:endParaRPr lang="en-US" altLang="zh-TW" sz="600" dirty="0">
              <a:latin typeface="微軟正黑體" panose="020B0604030504040204" pitchFamily="34" charset="-120"/>
              <a:ea typeface="微軟正黑體" panose="020B0604030504040204" pitchFamily="34" charset="-120"/>
              <a:sym typeface="Futura" charset="0"/>
            </a:endParaRPr>
          </a:p>
        </p:txBody>
      </p:sp>
      <p:sp>
        <p:nvSpPr>
          <p:cNvPr id="105477" name="Rectangle 5"/>
          <p:cNvSpPr>
            <a:spLocks/>
          </p:cNvSpPr>
          <p:nvPr/>
        </p:nvSpPr>
        <p:spPr bwMode="auto">
          <a:xfrm>
            <a:off x="1317129" y="5339953"/>
            <a:ext cx="6938367" cy="13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45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  <a:sym typeface="Arial Black" charset="0"/>
              </a:rPr>
              <a:t>分享</a:t>
            </a:r>
            <a:r>
              <a:rPr lang="zh-TW" altLang="en-US" sz="4500" dirty="0">
                <a:solidFill>
                  <a:srgbClr val="008000"/>
                </a:solidFill>
                <a:latin typeface="Apple LiGothic Medium"/>
                <a:ea typeface="Apple LiGothic Medium"/>
                <a:cs typeface="Apple LiGothic Medium"/>
                <a:sym typeface="Arial Black" charset="0"/>
              </a:rPr>
              <a:t> </a:t>
            </a:r>
            <a:r>
              <a:rPr lang="en-US" altLang="zh-TW" sz="4500" dirty="0">
                <a:solidFill>
                  <a:srgbClr val="008000"/>
                </a:solidFill>
                <a:latin typeface="Arial Black" charset="0"/>
                <a:ea typeface="新細明體" charset="-120"/>
                <a:sym typeface="Arial Black" charset="0"/>
              </a:rPr>
              <a:t>Share</a:t>
            </a:r>
          </a:p>
          <a:p>
            <a:r>
              <a:rPr lang="zh-TW" altLang="en-US" sz="3400" b="1" dirty="0">
                <a:solidFill>
                  <a:srgbClr val="4A45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ucida Grande" charset="0"/>
              </a:rPr>
              <a:t>將改變的故事分享出來以啟發更多人</a:t>
            </a:r>
          </a:p>
          <a:p>
            <a:pPr algn="l"/>
            <a:endParaRPr lang="en-US" altLang="zh-TW" sz="600" dirty="0">
              <a:latin typeface="微軟正黑體" panose="020B0604030504040204" pitchFamily="34" charset="-120"/>
              <a:ea typeface="微軟正黑體" panose="020B0604030504040204" pitchFamily="34" charset="-12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8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9199616" presetClass="entr" presetSubtype="5222062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9199616" presetClass="entr" presetSubtype="52220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/>
      <p:bldP spid="105476" grpId="0" autoUpdateAnimBg="0"/>
      <p:bldP spid="10547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飲水危機＠印度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螢幕快照 2013-10-19 上午8.08.06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16" y="2213865"/>
            <a:ext cx="5771891" cy="41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幸福的具象化</a:t>
            </a:r>
            <a:endParaRPr lang="en-US" altLang="zh-TW" dirty="0" smtClean="0"/>
          </a:p>
          <a:p>
            <a:r>
              <a:rPr lang="zh-TW" altLang="en-US" dirty="0" smtClean="0"/>
              <a:t>不丹？快樂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69850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techorange.com</a:t>
            </a:r>
            <a:r>
              <a:rPr lang="en-US" dirty="0"/>
              <a:t>/2013/10/21/9-year-old-disrupts-the-tech-world/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5589240"/>
            <a:ext cx="200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Alexandra Jordan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9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華康儷粗黑" pitchFamily="49" charset="-120"/>
                <a:ea typeface="華康儷粗黑" pitchFamily="49" charset="-120"/>
              </a:rPr>
              <a:t>設計思考</a:t>
            </a:r>
            <a:r>
              <a:rPr lang="en-US" altLang="zh-TW" dirty="0">
                <a:latin typeface="華康儷粗黑" pitchFamily="49" charset="-120"/>
                <a:ea typeface="華康儷粗黑" pitchFamily="49" charset="-120"/>
              </a:rPr>
              <a:t/>
            </a:r>
            <a:br>
              <a:rPr lang="en-US" altLang="zh-TW" dirty="0">
                <a:latin typeface="華康儷粗黑" pitchFamily="49" charset="-120"/>
                <a:ea typeface="華康儷粗黑" pitchFamily="49" charset="-120"/>
              </a:rPr>
            </a:br>
            <a:r>
              <a:rPr lang="zh-TW" altLang="en-US" dirty="0" smtClean="0">
                <a:latin typeface="華康儷粗黑" pitchFamily="49" charset="-120"/>
                <a:ea typeface="華康儷粗黑" pitchFamily="49" charset="-120"/>
              </a:rPr>
              <a:t>初體驗</a:t>
            </a:r>
            <a:endParaRPr lang="zh-TW" altLang="en-US" dirty="0">
              <a:latin typeface="華康儷粗黑" pitchFamily="49" charset="-120"/>
              <a:ea typeface="華康儷粗黑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24350"/>
            <a:ext cx="3810000" cy="2533650"/>
          </a:xfrm>
          <a:prstGeom prst="rect">
            <a:avLst/>
          </a:prstGeom>
        </p:spPr>
      </p:pic>
      <p:pic>
        <p:nvPicPr>
          <p:cNvPr id="6" name="Picture 5" descr="2013 DFC+TYCAA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32"/>
            <a:ext cx="2993236" cy="23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儷粗黑" pitchFamily="49" charset="-120"/>
                <a:ea typeface="華康儷粗黑" pitchFamily="49" charset="-120"/>
              </a:rPr>
              <a:t>送禮送到心坎裡</a:t>
            </a:r>
            <a:r>
              <a:rPr lang="en-US" altLang="zh-TW" dirty="0" smtClean="0">
                <a:latin typeface="華康儷粗黑" pitchFamily="49" charset="-120"/>
                <a:ea typeface="華康儷粗黑" pitchFamily="49" charset="-120"/>
              </a:rPr>
              <a:t/>
            </a:r>
            <a:br>
              <a:rPr lang="en-US" altLang="zh-TW" dirty="0" smtClean="0">
                <a:latin typeface="華康儷粗黑" pitchFamily="49" charset="-120"/>
                <a:ea typeface="華康儷粗黑" pitchFamily="49" charset="-120"/>
              </a:rPr>
            </a:br>
            <a:r>
              <a:rPr lang="zh-TW" altLang="en-US" dirty="0" smtClean="0">
                <a:latin typeface="華康儷粗黑" pitchFamily="49" charset="-120"/>
                <a:ea typeface="華康儷粗黑" pitchFamily="49" charset="-120"/>
              </a:rPr>
              <a:t>－－設計「幸福」</a:t>
            </a:r>
            <a:endParaRPr lang="en-US" altLang="zh-TW" dirty="0" smtClean="0">
              <a:latin typeface="華康儷粗黑" pitchFamily="49" charset="-120"/>
              <a:ea typeface="華康儷粗黑" pitchFamily="49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515719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笑容、幸福的圖片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58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095"/>
            <a:ext cx="9144000" cy="627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44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" y="139472"/>
            <a:ext cx="5717512" cy="657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2"/>
          <p:cNvSpPr txBox="1"/>
          <p:nvPr/>
        </p:nvSpPr>
        <p:spPr>
          <a:xfrm>
            <a:off x="5724128" y="1196752"/>
            <a:ext cx="3240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何時會感到幸福？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endParaRPr lang="en-US" altLang="zh-TW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平常喜歡做哪些事？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endParaRPr lang="en-US" altLang="zh-TW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有什麼遺憾、可惜的事情？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844824"/>
            <a:ext cx="52565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1.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看不到</a:t>
            </a:r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 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喜歡朋友作伴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  <a:p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2.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平常會練習演奏樂器或是看電影</a:t>
            </a:r>
            <a:endParaRPr lang="en-US" altLang="zh-TW" sz="4000" dirty="0" smtClean="0">
              <a:latin typeface="文鼎誰的字體M"/>
              <a:ea typeface="文鼎誰的字體M"/>
              <a:cs typeface="文鼎誰的字體M"/>
            </a:endParaRPr>
          </a:p>
          <a:p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3.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看電影時發覺片中</a:t>
            </a:r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				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盲人可以摸別人</a:t>
            </a:r>
            <a:r>
              <a:rPr lang="en-US" altLang="zh-TW" sz="4000" dirty="0">
                <a:latin typeface="文鼎誰的字體M"/>
                <a:ea typeface="文鼎誰的字體M"/>
                <a:cs typeface="文鼎誰的字體M"/>
              </a:rPr>
              <a:t>	</a:t>
            </a:r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		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的臉但我都不行摸朋友的臉</a:t>
            </a:r>
            <a:endParaRPr lang="en-US" altLang="zh-TW" sz="4000" dirty="0" smtClean="0">
              <a:latin typeface="文鼎誰的字體M"/>
              <a:ea typeface="文鼎誰的字體M"/>
              <a:cs typeface="文鼎誰的字體M"/>
            </a:endParaRPr>
          </a:p>
        </p:txBody>
      </p:sp>
    </p:spTree>
    <p:extLst>
      <p:ext uri="{BB962C8B-B14F-4D97-AF65-F5344CB8AC3E}">
        <p14:creationId xmlns:p14="http://schemas.microsoft.com/office/powerpoint/2010/main" val="144332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455368" y="0"/>
            <a:ext cx="5688632" cy="6725742"/>
            <a:chOff x="4572000" y="1196752"/>
            <a:chExt cx="4567626" cy="54558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8561"/>
            <a:stretch/>
          </p:blipFill>
          <p:spPr bwMode="auto">
            <a:xfrm>
              <a:off x="4572000" y="1402080"/>
              <a:ext cx="4567626" cy="5250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7164288" y="1196752"/>
              <a:ext cx="129614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3779912" y="1556792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文鼎誰的字體M"/>
                <a:ea typeface="文鼎誰的字體M"/>
                <a:cs typeface="文鼎誰的字體M"/>
              </a:rPr>
              <a:t>覺得「沒辦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法摸別人的臉」很可惜，是什麼意思？</a:t>
            </a:r>
            <a:endParaRPr lang="en-US" altLang="zh-TW" sz="4000" dirty="0" smtClean="0">
              <a:latin typeface="文鼎誰的字體M"/>
              <a:ea typeface="文鼎誰的字體M"/>
              <a:cs typeface="文鼎誰的字體M"/>
            </a:endParaRPr>
          </a:p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因為電影裡頭很自然的觸摸，但怕如果問同學會被當成</a:t>
            </a:r>
            <a:endParaRPr lang="en-US" altLang="zh-TW" sz="4000" dirty="0" smtClean="0">
              <a:latin typeface="文鼎誰的字體M"/>
              <a:ea typeface="文鼎誰的字體M"/>
              <a:cs typeface="文鼎誰的字體M"/>
            </a:endParaRPr>
          </a:p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變態</a:t>
            </a:r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……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92" y="430117"/>
            <a:ext cx="1736204" cy="3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50" y="908720"/>
            <a:ext cx="3283054" cy="23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40" y="4869160"/>
            <a:ext cx="13239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4"/>
          <p:cNvSpPr txBox="1"/>
          <p:nvPr/>
        </p:nvSpPr>
        <p:spPr>
          <a:xfrm>
            <a:off x="0" y="1916832"/>
            <a:ext cx="3312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就先前訪談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endParaRPr lang="en-US" altLang="zh-TW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縮小範圍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endParaRPr lang="en-US" altLang="zh-TW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仔細提問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720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"/>
          <a:stretch/>
        </p:blipFill>
        <p:spPr bwMode="auto">
          <a:xfrm>
            <a:off x="-16602" y="322646"/>
            <a:ext cx="9160602" cy="6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16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7"/>
            <a:ext cx="5832647" cy="68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59531" y="3938593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新儷粗黑"/>
              </a:rPr>
              <a:t>其實真正的願望是：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華康新儷粗黑"/>
            </a:endParaRPr>
          </a:p>
        </p:txBody>
      </p:sp>
      <p:sp>
        <p:nvSpPr>
          <p:cNvPr id="8" name="文字方塊 4"/>
          <p:cNvSpPr txBox="1"/>
          <p:nvPr/>
        </p:nvSpPr>
        <p:spPr>
          <a:xfrm>
            <a:off x="647563" y="441261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在摸臉的過程中，認識身旁的人的</a:t>
            </a:r>
            <a:endParaRPr lang="en-US" altLang="zh-TW" sz="4000" dirty="0" smtClean="0">
              <a:latin typeface="文鼎誰的字體M"/>
              <a:ea typeface="文鼎誰的字體M"/>
              <a:cs typeface="文鼎誰的字體M"/>
            </a:endParaRPr>
          </a:p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性格與氣質。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9" name="文字方塊 4"/>
          <p:cNvSpPr txBox="1"/>
          <p:nvPr/>
        </p:nvSpPr>
        <p:spPr>
          <a:xfrm>
            <a:off x="395536" y="1700808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雖然</a:t>
            </a:r>
            <a:r>
              <a:rPr lang="zh-TW" altLang="en-US" sz="4000" dirty="0">
                <a:latin typeface="文鼎誰的字體M"/>
                <a:ea typeface="文鼎誰的字體M"/>
                <a:cs typeface="文鼎誰的字體M"/>
              </a:rPr>
              <a:t>害羞不敢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問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，但想要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像電影一樣摸人的臉知道他們的長相。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10" name="文字方塊 4"/>
          <p:cNvSpPr txBox="1"/>
          <p:nvPr/>
        </p:nvSpPr>
        <p:spPr>
          <a:xfrm>
            <a:off x="5808526" y="206084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寫出</a:t>
            </a:r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動作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endParaRPr lang="en-US" altLang="zh-TW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詮釋願望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endParaRPr lang="en-US" altLang="zh-TW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16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60" y="2476873"/>
            <a:ext cx="3295055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50084"/>
            <a:ext cx="2857500" cy="270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9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131840" y="0"/>
            <a:ext cx="5832648" cy="6858000"/>
            <a:chOff x="4572000" y="1188720"/>
            <a:chExt cx="4553522" cy="53187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2370" b="2297"/>
            <a:stretch/>
          </p:blipFill>
          <p:spPr bwMode="auto">
            <a:xfrm>
              <a:off x="4572000" y="1645920"/>
              <a:ext cx="4553522" cy="486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7452320" y="1188720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03741"/>
            <a:ext cx="3086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60" y="1354236"/>
            <a:ext cx="533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60" y="3305174"/>
            <a:ext cx="2076806" cy="41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60" y="4653136"/>
            <a:ext cx="284031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4"/>
          <p:cNvSpPr txBox="1"/>
          <p:nvPr/>
        </p:nvSpPr>
        <p:spPr>
          <a:xfrm>
            <a:off x="5004048" y="1412776"/>
            <a:ext cx="126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Jack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14" name="文字方塊 4"/>
          <p:cNvSpPr txBox="1"/>
          <p:nvPr/>
        </p:nvSpPr>
        <p:spPr>
          <a:xfrm>
            <a:off x="3923928" y="378904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摸親戚朋友的臉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15" name="文字方塊 4"/>
          <p:cNvSpPr txBox="1"/>
          <p:nvPr/>
        </p:nvSpPr>
        <p:spPr>
          <a:xfrm>
            <a:off x="0" y="2636912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寫出</a:t>
            </a:r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動作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endParaRPr lang="en-US" altLang="zh-TW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r>
              <a:rPr lang="zh-TW" alt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儷粗黑" pitchFamily="49" charset="-120"/>
                <a:ea typeface="華康儷粗黑" pitchFamily="49" charset="-120"/>
              </a:rPr>
              <a:t>詮釋願望</a:t>
            </a:r>
            <a:endParaRPr lang="en-US" altLang="zh-TW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  <a:p>
            <a:pPr algn="ctr"/>
            <a:endParaRPr lang="en-US" altLang="zh-TW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儷粗黑" pitchFamily="49" charset="-120"/>
              <a:ea typeface="華康儷粗黑" pitchFamily="49" charset="-120"/>
            </a:endParaRPr>
          </a:p>
        </p:txBody>
      </p:sp>
      <p:sp>
        <p:nvSpPr>
          <p:cNvPr id="16" name="文字方塊 4"/>
          <p:cNvSpPr txBox="1"/>
          <p:nvPr/>
        </p:nvSpPr>
        <p:spPr>
          <a:xfrm>
            <a:off x="3491880" y="494116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打破害羞、更熟悉身旁的人。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</p:spTree>
    <p:extLst>
      <p:ext uri="{BB962C8B-B14F-4D97-AF65-F5344CB8AC3E}">
        <p14:creationId xmlns:p14="http://schemas.microsoft.com/office/powerpoint/2010/main" val="289446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9" y="296652"/>
            <a:ext cx="916521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31" b="90446" l="15439" r="76099"/>
                    </a14:imgEffect>
                  </a14:imgLayer>
                </a14:imgProps>
              </a:ext>
            </a:extLst>
          </a:blip>
          <a:srcRect l="7857" t="35642" r="16319" b="3464"/>
          <a:stretch/>
        </p:blipFill>
        <p:spPr>
          <a:xfrm rot="390960">
            <a:off x="3126911" y="3232395"/>
            <a:ext cx="1684085" cy="1278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4" descr="http://www.photo-dictionary.com/photofiles/list/506/889bomb.jp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062">
            <a:off x="452287" y="2888058"/>
            <a:ext cx="1774253" cy="12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ocket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016">
            <a:off x="6256491" y="2737228"/>
            <a:ext cx="1347100" cy="13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59632" y="2371373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新儷粗黑"/>
              </a:rPr>
              <a:t>真正的願望是：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華康新儷粗黑"/>
            </a:endParaRPr>
          </a:p>
        </p:txBody>
      </p:sp>
      <p:sp>
        <p:nvSpPr>
          <p:cNvPr id="6" name="文字方塊 4"/>
          <p:cNvSpPr txBox="1"/>
          <p:nvPr/>
        </p:nvSpPr>
        <p:spPr>
          <a:xfrm>
            <a:off x="2915817" y="270892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舉辦派對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8" name="文字方塊 4"/>
          <p:cNvSpPr txBox="1"/>
          <p:nvPr/>
        </p:nvSpPr>
        <p:spPr>
          <a:xfrm>
            <a:off x="323528" y="393305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威脅炸彈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9" name="文字方塊 4"/>
          <p:cNvSpPr txBox="1"/>
          <p:nvPr/>
        </p:nvSpPr>
        <p:spPr>
          <a:xfrm>
            <a:off x="2483768" y="19888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打破害羞、更熟悉身旁的人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10" name="文字方塊 4"/>
          <p:cNvSpPr txBox="1"/>
          <p:nvPr/>
        </p:nvSpPr>
        <p:spPr>
          <a:xfrm>
            <a:off x="6300190" y="389380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旅行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13" name="文字方塊 4"/>
          <p:cNvSpPr txBox="1"/>
          <p:nvPr/>
        </p:nvSpPr>
        <p:spPr>
          <a:xfrm>
            <a:off x="251520" y="530120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炸彈好嚇人</a:t>
            </a:r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……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旅行很好，但可能要花很多時間，可以舉辦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「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碰面」派對！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</p:spTree>
    <p:extLst>
      <p:ext uri="{BB962C8B-B14F-4D97-AF65-F5344CB8AC3E}">
        <p14:creationId xmlns:p14="http://schemas.microsoft.com/office/powerpoint/2010/main" val="112389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" y="391200"/>
            <a:ext cx="9118683" cy="60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nip Diagonal Corner Rectangle 5"/>
          <p:cNvSpPr/>
          <p:nvPr/>
        </p:nvSpPr>
        <p:spPr>
          <a:xfrm rot="21051791">
            <a:off x="1369093" y="2833788"/>
            <a:ext cx="6329887" cy="327928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79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93183">
            <a:off x="1456022" y="3967581"/>
            <a:ext cx="1584176" cy="181048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rot="21173116">
            <a:off x="3166400" y="2766089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邀請卡</a:t>
            </a:r>
            <a:endParaRPr lang="en-US" altLang="zh-TW" sz="4000" dirty="0" smtClean="0">
              <a:latin typeface="文鼎誰的字體M"/>
              <a:ea typeface="文鼎誰的字體M"/>
              <a:cs typeface="文鼎誰的字體M"/>
            </a:endParaRPr>
          </a:p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我想知道在我身邊的你長什麼樣子，請讓我摸摸看你的臉好嗎？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</p:spTree>
    <p:extLst>
      <p:ext uri="{BB962C8B-B14F-4D97-AF65-F5344CB8AC3E}">
        <p14:creationId xmlns:p14="http://schemas.microsoft.com/office/powerpoint/2010/main" val="281803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038"/>
            <a:ext cx="4464496" cy="690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42500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66" y="1484783"/>
            <a:ext cx="3553750" cy="487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93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7827"/>
            <a:ext cx="6984776" cy="674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012160" y="117827"/>
            <a:ext cx="1728192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61" y="287960"/>
            <a:ext cx="5170839" cy="47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08" y="1124744"/>
            <a:ext cx="956860" cy="31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53" y="1124744"/>
            <a:ext cx="1829112" cy="38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12401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69" y="3889874"/>
            <a:ext cx="1783458" cy="33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4"/>
          <p:cNvSpPr txBox="1"/>
          <p:nvPr/>
        </p:nvSpPr>
        <p:spPr>
          <a:xfrm>
            <a:off x="1331640" y="1484785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可以用給卡片的方式，比較不害羞。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15" name="文字方塊 4"/>
          <p:cNvSpPr txBox="1"/>
          <p:nvPr/>
        </p:nvSpPr>
        <p:spPr>
          <a:xfrm>
            <a:off x="4644008" y="155679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設計圖案</a:t>
            </a:r>
            <a:endParaRPr lang="en-US" altLang="zh-TW" sz="4000" dirty="0" smtClean="0">
              <a:latin typeface="文鼎誰的字體M"/>
              <a:ea typeface="文鼎誰的字體M"/>
              <a:cs typeface="文鼎誰的字體M"/>
            </a:endParaRPr>
          </a:p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好像不清楚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16" name="文字方塊 4"/>
          <p:cNvSpPr txBox="1"/>
          <p:nvPr/>
        </p:nvSpPr>
        <p:spPr>
          <a:xfrm>
            <a:off x="1259632" y="4293096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那我要怎麼發用電子賀卡還是印出來？</a:t>
            </a:r>
            <a:endParaRPr lang="en-US" altLang="zh-TW" sz="4000" dirty="0">
              <a:latin typeface="文鼎誰的字體M"/>
              <a:ea typeface="文鼎誰的字體M"/>
              <a:cs typeface="文鼎誰的字體M"/>
            </a:endParaRPr>
          </a:p>
        </p:txBody>
      </p:sp>
      <p:sp>
        <p:nvSpPr>
          <p:cNvPr id="17" name="文字方塊 4"/>
          <p:cNvSpPr txBox="1"/>
          <p:nvPr/>
        </p:nvSpPr>
        <p:spPr>
          <a:xfrm>
            <a:off x="4499992" y="422108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摸完臉之後</a:t>
            </a:r>
            <a:r>
              <a:rPr lang="en-US" altLang="zh-TW" sz="4000" dirty="0" smtClean="0">
                <a:latin typeface="文鼎誰的字體M"/>
                <a:ea typeface="文鼎誰的字體M"/>
                <a:cs typeface="文鼎誰的字體M"/>
              </a:rPr>
              <a:t>Jack</a:t>
            </a:r>
            <a:r>
              <a:rPr lang="zh-TW" altLang="en-US" sz="4000" dirty="0" smtClean="0">
                <a:latin typeface="文鼎誰的字體M"/>
                <a:ea typeface="文鼎誰的字體M"/>
                <a:cs typeface="文鼎誰的字體M"/>
              </a:rPr>
              <a:t>要說感想和謝謝他</a:t>
            </a:r>
            <a:endParaRPr lang="en-US" altLang="zh-TW" sz="4000" dirty="0" smtClean="0">
              <a:latin typeface="文鼎誰的字體M"/>
              <a:ea typeface="文鼎誰的字體M"/>
              <a:cs typeface="文鼎誰的字體M"/>
            </a:endParaRPr>
          </a:p>
        </p:txBody>
      </p:sp>
    </p:spTree>
    <p:extLst>
      <p:ext uri="{BB962C8B-B14F-4D97-AF65-F5344CB8AC3E}">
        <p14:creationId xmlns:p14="http://schemas.microsoft.com/office/powerpoint/2010/main" val="236960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og.dothegreenthing.com/wp-content/uploads/2011/11/sh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" y="182528"/>
            <a:ext cx="9096885" cy="64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816424" cy="9361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華康儷粗黑" pitchFamily="49" charset="-120"/>
                <a:ea typeface="華康儷粗黑" pitchFamily="49" charset="-120"/>
              </a:rPr>
              <a:t>分享時間</a:t>
            </a:r>
            <a:endParaRPr lang="zh-TW" altLang="en-US" dirty="0">
              <a:latin typeface="華康儷粗黑" pitchFamily="49" charset="-120"/>
              <a:ea typeface="華康儷粗黑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961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Jack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的故事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螢幕快照 2013-10-23 上午8.03.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616624" cy="43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0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2" y="-464344"/>
            <a:ext cx="10807154" cy="864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2" y="2705695"/>
            <a:ext cx="5999634" cy="26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4" y="3107531"/>
            <a:ext cx="5973961" cy="3411141"/>
          </a:xfrm>
          <a:ln/>
        </p:spPr>
        <p:txBody>
          <a:bodyPr/>
          <a:lstStyle/>
          <a:p>
            <a:endParaRPr lang="en-US" sz="3500">
              <a:solidFill>
                <a:srgbClr val="000000"/>
              </a:solidFill>
              <a:latin typeface="Corsiva Hebrew" charset="0"/>
              <a:ea typeface="BiauKai" charset="0"/>
              <a:cs typeface="BiauKai" charset="0"/>
              <a:sym typeface="Corsiva Hebrew" charset="0"/>
            </a:endParaRPr>
          </a:p>
          <a:p>
            <a:r>
              <a:rPr lang="en-US" sz="3500">
                <a:solidFill>
                  <a:srgbClr val="000000"/>
                </a:solidFill>
                <a:latin typeface="Corsiva Hebrew" charset="0"/>
                <a:cs typeface="Apple Chancery" charset="0"/>
                <a:sym typeface="Corsiva Hebrew" charset="0"/>
              </a:rPr>
              <a:t>Be The Change</a:t>
            </a:r>
            <a:endParaRPr lang="en-US" sz="3500">
              <a:solidFill>
                <a:srgbClr val="000000"/>
              </a:solidFill>
              <a:latin typeface="Corsiva Hebrew" charset="0"/>
              <a:ea typeface="BiauKai" charset="0"/>
              <a:cs typeface="BiauKai" charset="0"/>
              <a:sym typeface="Corsiva Hebrew" charset="0"/>
            </a:endParaRPr>
          </a:p>
          <a:p>
            <a:r>
              <a:rPr lang="en-US" sz="3500">
                <a:solidFill>
                  <a:srgbClr val="000000"/>
                </a:solidFill>
                <a:latin typeface="Corsiva Hebrew" charset="0"/>
                <a:cs typeface="Apple Chancery" charset="0"/>
                <a:sym typeface="Corsiva Hebrew" charset="0"/>
              </a:rPr>
              <a:t>You Wish to See in the World</a:t>
            </a:r>
            <a:endParaRPr lang="en-US" sz="3500">
              <a:solidFill>
                <a:srgbClr val="000000"/>
              </a:solidFill>
              <a:latin typeface="Corsiva Hebrew" charset="0"/>
              <a:ea typeface="BiauKai" charset="0"/>
              <a:cs typeface="BiauKai" charset="0"/>
              <a:sym typeface="Corsiva Hebrew" charset="0"/>
            </a:endParaRPr>
          </a:p>
          <a:p>
            <a:r>
              <a:rPr lang="ja-JP" altLang="en-US" sz="3900">
                <a:solidFill>
                  <a:srgbClr val="000000"/>
                </a:solidFill>
                <a:latin typeface="Lucida Grande" charset="0"/>
                <a:sym typeface="Lucida Grande" charset="0"/>
              </a:rPr>
              <a:t>成為你想看見的那個改變</a:t>
            </a:r>
            <a:endParaRPr lang="en-US" sz="3900">
              <a:solidFill>
                <a:srgbClr val="000000"/>
              </a:solidFill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74867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1"/>
          <p:cNvSpPr>
            <a:spLocks noChangeShapeType="1"/>
          </p:cNvSpPr>
          <p:nvPr/>
        </p:nvSpPr>
        <p:spPr bwMode="auto">
          <a:xfrm flipH="1">
            <a:off x="6098977" y="1768078"/>
            <a:ext cx="26789" cy="3821906"/>
          </a:xfrm>
          <a:prstGeom prst="lin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 flipH="1">
            <a:off x="3196828" y="1768078"/>
            <a:ext cx="26789" cy="3821906"/>
          </a:xfrm>
          <a:prstGeom prst="line">
            <a:avLst/>
          </a:prstGeom>
          <a:noFill/>
          <a:ln w="1270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4268391" y="2779276"/>
            <a:ext cx="79489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300">
                <a:solidFill>
                  <a:schemeClr val="bg1"/>
                </a:solidFill>
                <a:latin typeface="Capitals" charset="0"/>
                <a:ea typeface="ＭＳ Ｐゴシック" charset="0"/>
                <a:cs typeface="Capitals" charset="0"/>
                <a:sym typeface="Capitals" charset="0"/>
              </a:rPr>
              <a:t>?</a:t>
            </a:r>
          </a:p>
        </p:txBody>
      </p:sp>
      <p:pic>
        <p:nvPicPr>
          <p:cNvPr id="2355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646536"/>
            <a:ext cx="2759273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8" y="2884289"/>
            <a:ext cx="2821781" cy="21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57084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1"/>
          <p:cNvSpPr>
            <a:spLocks noChangeShapeType="1"/>
          </p:cNvSpPr>
          <p:nvPr/>
        </p:nvSpPr>
        <p:spPr bwMode="auto">
          <a:xfrm flipH="1">
            <a:off x="6268641" y="1768078"/>
            <a:ext cx="26789" cy="3821906"/>
          </a:xfrm>
          <a:prstGeom prst="lin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2937867" y="1768078"/>
            <a:ext cx="26789" cy="3821906"/>
          </a:xfrm>
          <a:prstGeom prst="lin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1662038" y="674682"/>
            <a:ext cx="6085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5100">
                <a:solidFill>
                  <a:srgbClr val="FFF959"/>
                </a:solidFill>
                <a:latin typeface="Lucida Grande" charset="0"/>
                <a:sym typeface="Lucida Grande" charset="0"/>
              </a:rPr>
              <a:t>孩子行動</a:t>
            </a:r>
            <a:r>
              <a:rPr lang="en-US" sz="5100">
                <a:solidFill>
                  <a:srgbClr val="FFF959"/>
                </a:solidFill>
                <a:latin typeface="Lucida Grande" charset="0"/>
                <a:sym typeface="Lucida Grande" charset="0"/>
              </a:rPr>
              <a:t> </a:t>
            </a:r>
            <a:r>
              <a:rPr lang="ja-JP" altLang="en-US" sz="5100">
                <a:solidFill>
                  <a:srgbClr val="FFF959"/>
                </a:solidFill>
                <a:latin typeface="Lucida Grande" charset="0"/>
                <a:sym typeface="Lucida Grande" charset="0"/>
              </a:rPr>
              <a:t>世界大不同</a:t>
            </a:r>
            <a:endParaRPr lang="en-US" sz="5100">
              <a:solidFill>
                <a:srgbClr val="FFF959"/>
              </a:solidFill>
              <a:latin typeface="Lucida Grande" charset="0"/>
              <a:sym typeface="Lucida Grande" charset="0"/>
            </a:endParaRPr>
          </a:p>
        </p:txBody>
      </p:sp>
      <p:pic>
        <p:nvPicPr>
          <p:cNvPr id="245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" y="2917775"/>
            <a:ext cx="2741414" cy="2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86" y="2782714"/>
            <a:ext cx="2464594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50281"/>
            <a:ext cx="3643313" cy="2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64414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67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</a:rPr>
              <a:t>設</a:t>
            </a:r>
            <a:r>
              <a:rPr lang="zh-TW" altLang="en-US" sz="67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</a:rPr>
              <a:t>計思</a:t>
            </a:r>
            <a:r>
              <a:rPr lang="zh-TW" altLang="en-US" sz="67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</a:rPr>
              <a:t>考</a:t>
            </a:r>
            <a:endParaRPr lang="zh-TW" altLang="en-US" sz="67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pple LiGothic Medium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pple LiGothic Medium"/>
              </a:rPr>
              <a:t>哩供蝦？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pple LiGothic Medium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86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陷害他人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螢幕快照 2013-10-19 上午6.27.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7" y="2416387"/>
            <a:ext cx="8607206" cy="860721"/>
          </a:xfrm>
          <a:prstGeom prst="rect">
            <a:avLst/>
          </a:prstGeom>
        </p:spPr>
      </p:pic>
      <p:pic>
        <p:nvPicPr>
          <p:cNvPr id="8" name="Picture 7" descr="螢幕快照 2013-10-19 上午6.28.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26" y="3125216"/>
            <a:ext cx="4913464" cy="3341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9028" y="3479631"/>
            <a:ext cx="2936576" cy="283490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zh-CHT" altLang="en-US" dirty="0"/>
              <a:t>郭富城、黎明、吳彥祖</a:t>
            </a:r>
            <a:r>
              <a:rPr lang="en-US" altLang="zh-CHT" dirty="0"/>
              <a:t>……</a:t>
            </a:r>
            <a:r>
              <a:rPr lang="zh-CHT" altLang="en-US" dirty="0"/>
              <a:t>到近期</a:t>
            </a:r>
            <a:r>
              <a:rPr lang="en-US" altLang="zh-CHT" dirty="0"/>
              <a:t>《A</a:t>
            </a:r>
            <a:r>
              <a:rPr lang="zh-CHT" altLang="en-US" dirty="0"/>
              <a:t>面</a:t>
            </a:r>
            <a:r>
              <a:rPr lang="en-US" altLang="zh-CHT" dirty="0"/>
              <a:t>B</a:t>
            </a:r>
            <a:r>
              <a:rPr lang="zh-CHT" altLang="en-US" dirty="0"/>
              <a:t>面</a:t>
            </a:r>
            <a:r>
              <a:rPr lang="en-US" altLang="zh-CHT" dirty="0"/>
              <a:t>》</a:t>
            </a:r>
            <a:r>
              <a:rPr lang="zh-CHT" altLang="en-US" dirty="0"/>
              <a:t>中陳曉東，這一眾以「帥」顛倒眾生的男明星們，紛紛開始走扮醜的路線，不過扮醜的男星們總會有不一樣的收穫。和影片一樣極具喜感的是，陳曉東坦言，自己最近才弄明白，這次扮醜男之舉是被導演「設計」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0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陷害他人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螢幕快照 2013-10-19 上午6.27.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7" y="2416387"/>
            <a:ext cx="8607206" cy="860721"/>
          </a:xfrm>
          <a:prstGeom prst="rect">
            <a:avLst/>
          </a:prstGeom>
        </p:spPr>
      </p:pic>
      <p:pic>
        <p:nvPicPr>
          <p:cNvPr id="8" name="Picture 7" descr="螢幕快照 2013-10-19 上午6.28.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26" y="3125216"/>
            <a:ext cx="4913464" cy="3341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9028" y="3479631"/>
            <a:ext cx="2936576" cy="283490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zh-CHT" altLang="en-US" dirty="0"/>
              <a:t>郭富城、黎明、吳彥祖</a:t>
            </a:r>
            <a:r>
              <a:rPr lang="en-US" altLang="zh-CHT" dirty="0"/>
              <a:t>……</a:t>
            </a:r>
            <a:r>
              <a:rPr lang="zh-CHT" altLang="en-US" dirty="0"/>
              <a:t>到近期</a:t>
            </a:r>
            <a:r>
              <a:rPr lang="en-US" altLang="zh-CHT" dirty="0"/>
              <a:t>《A</a:t>
            </a:r>
            <a:r>
              <a:rPr lang="zh-CHT" altLang="en-US" dirty="0"/>
              <a:t>面</a:t>
            </a:r>
            <a:r>
              <a:rPr lang="en-US" altLang="zh-CHT" dirty="0"/>
              <a:t>B</a:t>
            </a:r>
            <a:r>
              <a:rPr lang="zh-CHT" altLang="en-US" dirty="0"/>
              <a:t>面</a:t>
            </a:r>
            <a:r>
              <a:rPr lang="en-US" altLang="zh-CHT" dirty="0"/>
              <a:t>》</a:t>
            </a:r>
            <a:r>
              <a:rPr lang="zh-CHT" altLang="en-US" dirty="0"/>
              <a:t>中陳曉東，這一眾以「帥」顛倒眾生的男明星們，紛紛開始走扮醜的路線，不過扮醜的男星們總會有不一樣的收穫。和影片一樣極具喜感的是，陳曉東坦言，自己最近才弄明白，這次扮醜男之舉是被導演「設計」了。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3775"/>
            <a:ext cx="9144000" cy="52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DADAD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89" y="1302514"/>
            <a:ext cx="8228707" cy="1143000"/>
          </a:xfrm>
        </p:spPr>
        <p:txBody>
          <a:bodyPr/>
          <a:lstStyle/>
          <a:p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產品設計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3" descr="iPod nano 1GB 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405" y="2213865"/>
            <a:ext cx="4101081" cy="44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579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1202</Words>
  <Application>Microsoft Macintosh PowerPoint</Application>
  <PresentationFormat>On-screen Show (4:3)</PresentationFormat>
  <Paragraphs>126</Paragraphs>
  <Slides>37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佈景主題</vt:lpstr>
      <vt:lpstr>PowerPoint Presentation</vt:lpstr>
      <vt:lpstr>Liang  上官良治</vt:lpstr>
      <vt:lpstr>PowerPoint Presentation</vt:lpstr>
      <vt:lpstr>PowerPoint Presentation</vt:lpstr>
      <vt:lpstr>PowerPoint Presentation</vt:lpstr>
      <vt:lpstr>設計思考</vt:lpstr>
      <vt:lpstr>陷害他人?</vt:lpstr>
      <vt:lpstr>陷害他人?</vt:lpstr>
      <vt:lpstr>產品設計?</vt:lpstr>
      <vt:lpstr>產品設計?</vt:lpstr>
      <vt:lpstr>難忘體驗?</vt:lpstr>
      <vt:lpstr>難忘體驗?</vt:lpstr>
      <vt:lpstr>步驟流程?</vt:lpstr>
      <vt:lpstr>設計思考 = 步驟流程</vt:lpstr>
      <vt:lpstr>PowerPoint Presentation</vt:lpstr>
      <vt:lpstr>PowerPoint Presentation</vt:lpstr>
      <vt:lpstr>惠來節水＠台灣</vt:lpstr>
      <vt:lpstr>PowerPoint Presentation</vt:lpstr>
      <vt:lpstr>LKK來PK＠台北</vt:lpstr>
      <vt:lpstr>PowerPoint Presentation</vt:lpstr>
      <vt:lpstr>飲水危機＠印度</vt:lpstr>
      <vt:lpstr>PowerPoint Presentation</vt:lpstr>
      <vt:lpstr>設計思考 初體驗</vt:lpstr>
      <vt:lpstr>送禮送到心坎裡 －－設計「幸福」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分享時間</vt:lpstr>
      <vt:lpstr>Jack的故事</vt:lpstr>
      <vt:lpstr>PowerPoint Presentation</vt:lpstr>
    </vt:vector>
  </TitlesOfParts>
  <Company>Black Hole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Jasper</dc:creator>
  <cp:lastModifiedBy>apple</cp:lastModifiedBy>
  <cp:revision>61</cp:revision>
  <dcterms:created xsi:type="dcterms:W3CDTF">2012-07-09T20:57:30Z</dcterms:created>
  <dcterms:modified xsi:type="dcterms:W3CDTF">2013-10-23T00:15:49Z</dcterms:modified>
</cp:coreProperties>
</file>